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084" y="2060250"/>
            <a:ext cx="5838914" cy="47977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3379" y="890016"/>
            <a:ext cx="3825239" cy="17327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425" y="158572"/>
            <a:ext cx="115791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197" y="1527047"/>
            <a:ext cx="11863324" cy="5012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ebscohost.com/login.aspx?authtype=ip%2Cuid&amp;profile=rosetsto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12" y="3749751"/>
            <a:ext cx="643255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7310" marR="5080" indent="-55244">
              <a:lnSpc>
                <a:spcPts val="4320"/>
              </a:lnSpc>
              <a:spcBef>
                <a:spcPts val="640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Rosetta</a:t>
            </a:r>
            <a:r>
              <a:rPr b="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Stone</a:t>
            </a:r>
            <a:r>
              <a:rPr b="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Bilgisayardan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Erişim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ve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Kullanım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Kılavuzu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0885">
              <a:lnSpc>
                <a:spcPct val="100000"/>
              </a:lnSpc>
              <a:spcBef>
                <a:spcPts val="95"/>
              </a:spcBef>
            </a:pPr>
            <a:r>
              <a:rPr dirty="0"/>
              <a:t>Dersler</a:t>
            </a:r>
            <a:r>
              <a:rPr spc="-85" dirty="0"/>
              <a:t> </a:t>
            </a:r>
            <a:r>
              <a:rPr dirty="0"/>
              <a:t>ve</a:t>
            </a:r>
            <a:r>
              <a:rPr spc="-245" dirty="0"/>
              <a:t> </a:t>
            </a:r>
            <a:r>
              <a:rPr spc="-10" dirty="0"/>
              <a:t>Aktiviteler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8" y="1400554"/>
            <a:ext cx="11530584" cy="53949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71415" y="1816607"/>
            <a:ext cx="5462270" cy="135953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2075" marR="83820" algn="just">
              <a:lnSpc>
                <a:spcPct val="100000"/>
              </a:lnSpc>
              <a:spcBef>
                <a:spcPts val="509"/>
              </a:spcBef>
            </a:pPr>
            <a:r>
              <a:rPr sz="1600" dirty="0">
                <a:latin typeface="Arial"/>
                <a:cs typeface="Arial"/>
              </a:rPr>
              <a:t>Her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ünite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altında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ders,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her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ders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altında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ise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çekirdek </a:t>
            </a:r>
            <a:r>
              <a:rPr sz="1600" dirty="0">
                <a:latin typeface="Arial"/>
                <a:cs typeface="Arial"/>
              </a:rPr>
              <a:t>ders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farklı</a:t>
            </a:r>
            <a:r>
              <a:rPr sz="1600" spc="4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odaklı</a:t>
            </a:r>
            <a:r>
              <a:rPr sz="1600" spc="4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aktiviteler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yer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almaktadır.</a:t>
            </a:r>
            <a:r>
              <a:rPr sz="1600" spc="4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Tavsiye </a:t>
            </a:r>
            <a:r>
              <a:rPr sz="1600" dirty="0">
                <a:latin typeface="Arial"/>
                <a:cs typeface="Arial"/>
              </a:rPr>
              <a:t>edilen</a:t>
            </a:r>
            <a:r>
              <a:rPr sz="1600" spc="38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yöntem</a:t>
            </a:r>
            <a:r>
              <a:rPr sz="1600" spc="39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sırasıyla</a:t>
            </a:r>
            <a:r>
              <a:rPr sz="1600" spc="3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ilerlemek</a:t>
            </a:r>
            <a:r>
              <a:rPr sz="1600" spc="3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olmakla</a:t>
            </a:r>
            <a:r>
              <a:rPr sz="1600" spc="37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beraber </a:t>
            </a:r>
            <a:r>
              <a:rPr sz="1600" dirty="0">
                <a:latin typeface="Arial"/>
                <a:cs typeface="Arial"/>
              </a:rPr>
              <a:t>istediğiniz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sırayı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tercih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edebilirsiniz.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“Start”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butonlarını kullanınız.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0050" y="3151377"/>
            <a:ext cx="1177925" cy="706755"/>
          </a:xfrm>
          <a:custGeom>
            <a:avLst/>
            <a:gdLst/>
            <a:ahLst/>
            <a:cxnLst/>
            <a:rect l="l" t="t" r="r" b="b"/>
            <a:pathLst>
              <a:path w="1177925" h="706754">
                <a:moveTo>
                  <a:pt x="1015100" y="644300"/>
                </a:moveTo>
                <a:lnTo>
                  <a:pt x="986154" y="693674"/>
                </a:lnTo>
                <a:lnTo>
                  <a:pt x="1177417" y="706374"/>
                </a:lnTo>
                <a:lnTo>
                  <a:pt x="1146432" y="658749"/>
                </a:lnTo>
                <a:lnTo>
                  <a:pt x="1039749" y="658749"/>
                </a:lnTo>
                <a:lnTo>
                  <a:pt x="1015100" y="644300"/>
                </a:lnTo>
                <a:close/>
              </a:path>
              <a:path w="1177925" h="706754">
                <a:moveTo>
                  <a:pt x="1044006" y="594995"/>
                </a:moveTo>
                <a:lnTo>
                  <a:pt x="1015100" y="644300"/>
                </a:lnTo>
                <a:lnTo>
                  <a:pt x="1039749" y="658749"/>
                </a:lnTo>
                <a:lnTo>
                  <a:pt x="1068704" y="609473"/>
                </a:lnTo>
                <a:lnTo>
                  <a:pt x="1044006" y="594995"/>
                </a:lnTo>
                <a:close/>
              </a:path>
              <a:path w="1177925" h="706754">
                <a:moveTo>
                  <a:pt x="1072896" y="545719"/>
                </a:moveTo>
                <a:lnTo>
                  <a:pt x="1044006" y="594995"/>
                </a:lnTo>
                <a:lnTo>
                  <a:pt x="1068704" y="609473"/>
                </a:lnTo>
                <a:lnTo>
                  <a:pt x="1039749" y="658749"/>
                </a:lnTo>
                <a:lnTo>
                  <a:pt x="1146432" y="658749"/>
                </a:lnTo>
                <a:lnTo>
                  <a:pt x="1072896" y="545719"/>
                </a:lnTo>
                <a:close/>
              </a:path>
              <a:path w="1177925" h="706754">
                <a:moveTo>
                  <a:pt x="28955" y="0"/>
                </a:moveTo>
                <a:lnTo>
                  <a:pt x="0" y="49275"/>
                </a:lnTo>
                <a:lnTo>
                  <a:pt x="1015100" y="644300"/>
                </a:lnTo>
                <a:lnTo>
                  <a:pt x="1044006" y="594995"/>
                </a:lnTo>
                <a:lnTo>
                  <a:pt x="2895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9280">
              <a:lnSpc>
                <a:spcPct val="100000"/>
              </a:lnSpc>
              <a:spcBef>
                <a:spcPts val="95"/>
              </a:spcBef>
            </a:pPr>
            <a:r>
              <a:rPr dirty="0"/>
              <a:t>Ses</a:t>
            </a:r>
            <a:r>
              <a:rPr spc="-90" dirty="0"/>
              <a:t> </a:t>
            </a:r>
            <a:r>
              <a:rPr spc="-40" dirty="0"/>
              <a:t>Tanıma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1266444"/>
            <a:ext cx="11585448" cy="53903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21168" y="3026664"/>
            <a:ext cx="4067810" cy="176212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1145"/>
              </a:spcBef>
            </a:pPr>
            <a:r>
              <a:rPr sz="1600" dirty="0">
                <a:latin typeface="Arial"/>
                <a:cs typeface="Arial"/>
              </a:rPr>
              <a:t>İlk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alıştırmanızdan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önce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mikrofon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kurulum </a:t>
            </a:r>
            <a:r>
              <a:rPr sz="1600" dirty="0">
                <a:latin typeface="Arial"/>
                <a:cs typeface="Arial"/>
              </a:rPr>
              <a:t>adımları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gelecektir.</a:t>
            </a:r>
            <a:r>
              <a:rPr sz="1600" spc="3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Öncelikle</a:t>
            </a:r>
            <a:r>
              <a:rPr sz="1600" spc="3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ses</a:t>
            </a:r>
            <a:r>
              <a:rPr sz="1600" spc="3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tanıma </a:t>
            </a:r>
            <a:r>
              <a:rPr sz="1600" dirty="0">
                <a:latin typeface="Arial"/>
                <a:cs typeface="Arial"/>
              </a:rPr>
              <a:t>için</a:t>
            </a:r>
            <a:r>
              <a:rPr sz="1600" spc="4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yetişkin</a:t>
            </a:r>
            <a:r>
              <a:rPr sz="1600" spc="2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erkek</a:t>
            </a:r>
            <a:r>
              <a:rPr sz="1600" spc="2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(Adult</a:t>
            </a:r>
            <a:r>
              <a:rPr sz="1600" spc="2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Male),</a:t>
            </a:r>
            <a:r>
              <a:rPr sz="1600" spc="3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yetişkin </a:t>
            </a:r>
            <a:r>
              <a:rPr sz="1600" dirty="0">
                <a:latin typeface="Arial"/>
                <a:cs typeface="Arial"/>
              </a:rPr>
              <a:t>kadın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(Adult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Female)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çocuk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(Child) </a:t>
            </a:r>
            <a:r>
              <a:rPr sz="1600" dirty="0">
                <a:latin typeface="Arial"/>
                <a:cs typeface="Arial"/>
              </a:rPr>
              <a:t>arasından</a:t>
            </a:r>
            <a:r>
              <a:rPr sz="1600" spc="1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size</a:t>
            </a:r>
            <a:r>
              <a:rPr sz="1600" spc="14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uygun</a:t>
            </a:r>
            <a:r>
              <a:rPr sz="1600" spc="1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olanı</a:t>
            </a:r>
            <a:r>
              <a:rPr sz="1600" spc="1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seçiniz</a:t>
            </a:r>
            <a:r>
              <a:rPr sz="1600" spc="150" dirty="0">
                <a:latin typeface="Arial"/>
                <a:cs typeface="Arial"/>
              </a:rPr>
              <a:t>  </a:t>
            </a:r>
            <a:r>
              <a:rPr sz="1600" spc="-25" dirty="0">
                <a:latin typeface="Arial"/>
                <a:cs typeface="Arial"/>
              </a:rPr>
              <a:t>ve </a:t>
            </a:r>
            <a:r>
              <a:rPr sz="1600" dirty="0">
                <a:latin typeface="Arial"/>
                <a:cs typeface="Arial"/>
              </a:rPr>
              <a:t>“Continue”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butonuna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tıklayınız.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1819" y="4766183"/>
            <a:ext cx="897255" cy="728345"/>
          </a:xfrm>
          <a:custGeom>
            <a:avLst/>
            <a:gdLst/>
            <a:ahLst/>
            <a:cxnLst/>
            <a:rect l="l" t="t" r="r" b="b"/>
            <a:pathLst>
              <a:path w="897254" h="728345">
                <a:moveTo>
                  <a:pt x="80009" y="554228"/>
                </a:moveTo>
                <a:lnTo>
                  <a:pt x="0" y="728345"/>
                </a:lnTo>
                <a:lnTo>
                  <a:pt x="187325" y="687832"/>
                </a:lnTo>
                <a:lnTo>
                  <a:pt x="165902" y="661162"/>
                </a:lnTo>
                <a:lnTo>
                  <a:pt x="129285" y="661162"/>
                </a:lnTo>
                <a:lnTo>
                  <a:pt x="93472" y="616585"/>
                </a:lnTo>
                <a:lnTo>
                  <a:pt x="115732" y="598701"/>
                </a:lnTo>
                <a:lnTo>
                  <a:pt x="80009" y="554228"/>
                </a:lnTo>
                <a:close/>
              </a:path>
              <a:path w="897254" h="728345">
                <a:moveTo>
                  <a:pt x="115732" y="598701"/>
                </a:moveTo>
                <a:lnTo>
                  <a:pt x="93472" y="616585"/>
                </a:lnTo>
                <a:lnTo>
                  <a:pt x="129285" y="661162"/>
                </a:lnTo>
                <a:lnTo>
                  <a:pt x="151539" y="643279"/>
                </a:lnTo>
                <a:lnTo>
                  <a:pt x="115732" y="598701"/>
                </a:lnTo>
                <a:close/>
              </a:path>
              <a:path w="897254" h="728345">
                <a:moveTo>
                  <a:pt x="151539" y="643279"/>
                </a:moveTo>
                <a:lnTo>
                  <a:pt x="129285" y="661162"/>
                </a:lnTo>
                <a:lnTo>
                  <a:pt x="165902" y="661162"/>
                </a:lnTo>
                <a:lnTo>
                  <a:pt x="151539" y="643279"/>
                </a:lnTo>
                <a:close/>
              </a:path>
              <a:path w="897254" h="728345">
                <a:moveTo>
                  <a:pt x="860932" y="0"/>
                </a:moveTo>
                <a:lnTo>
                  <a:pt x="115732" y="598701"/>
                </a:lnTo>
                <a:lnTo>
                  <a:pt x="151539" y="643279"/>
                </a:lnTo>
                <a:lnTo>
                  <a:pt x="896747" y="44450"/>
                </a:lnTo>
                <a:lnTo>
                  <a:pt x="86093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9954">
              <a:lnSpc>
                <a:spcPct val="100000"/>
              </a:lnSpc>
              <a:spcBef>
                <a:spcPts val="95"/>
              </a:spcBef>
            </a:pPr>
            <a:r>
              <a:rPr dirty="0"/>
              <a:t>Mikrofon</a:t>
            </a:r>
            <a:r>
              <a:rPr spc="-175" dirty="0"/>
              <a:t> </a:t>
            </a:r>
            <a:r>
              <a:rPr spc="-10" dirty="0"/>
              <a:t>Kurulumu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" y="1229867"/>
            <a:ext cx="11942064" cy="54970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99731" y="3529584"/>
            <a:ext cx="4372610" cy="77597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92075" marR="84455">
              <a:lnSpc>
                <a:spcPct val="100000"/>
              </a:lnSpc>
              <a:spcBef>
                <a:spcPts val="1100"/>
              </a:spcBef>
            </a:pPr>
            <a:r>
              <a:rPr sz="1600" dirty="0">
                <a:latin typeface="Arial"/>
                <a:cs typeface="Arial"/>
              </a:rPr>
              <a:t>Hali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hazırda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kullanmakta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olduğunuz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mikrofonu </a:t>
            </a:r>
            <a:r>
              <a:rPr sz="1600" dirty="0">
                <a:latin typeface="Arial"/>
                <a:cs typeface="Arial"/>
              </a:rPr>
              <a:t>seçiniz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“Begin”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butonuna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tıklayınız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87411" y="4285488"/>
            <a:ext cx="1298575" cy="1343025"/>
          </a:xfrm>
          <a:custGeom>
            <a:avLst/>
            <a:gdLst/>
            <a:ahLst/>
            <a:cxnLst/>
            <a:rect l="l" t="t" r="r" b="b"/>
            <a:pathLst>
              <a:path w="1298575" h="1343025">
                <a:moveTo>
                  <a:pt x="57404" y="1159891"/>
                </a:moveTo>
                <a:lnTo>
                  <a:pt x="0" y="1342771"/>
                </a:lnTo>
                <a:lnTo>
                  <a:pt x="180721" y="1279017"/>
                </a:lnTo>
                <a:lnTo>
                  <a:pt x="160869" y="1259840"/>
                </a:lnTo>
                <a:lnTo>
                  <a:pt x="119761" y="1259840"/>
                </a:lnTo>
                <a:lnTo>
                  <a:pt x="78740" y="1220089"/>
                </a:lnTo>
                <a:lnTo>
                  <a:pt x="98520" y="1199609"/>
                </a:lnTo>
                <a:lnTo>
                  <a:pt x="57404" y="1159891"/>
                </a:lnTo>
                <a:close/>
              </a:path>
              <a:path w="1298575" h="1343025">
                <a:moveTo>
                  <a:pt x="98520" y="1199609"/>
                </a:moveTo>
                <a:lnTo>
                  <a:pt x="78740" y="1220089"/>
                </a:lnTo>
                <a:lnTo>
                  <a:pt x="119761" y="1259840"/>
                </a:lnTo>
                <a:lnTo>
                  <a:pt x="139603" y="1239296"/>
                </a:lnTo>
                <a:lnTo>
                  <a:pt x="98520" y="1199609"/>
                </a:lnTo>
                <a:close/>
              </a:path>
              <a:path w="1298575" h="1343025">
                <a:moveTo>
                  <a:pt x="139603" y="1239296"/>
                </a:moveTo>
                <a:lnTo>
                  <a:pt x="119761" y="1259840"/>
                </a:lnTo>
                <a:lnTo>
                  <a:pt x="160869" y="1259840"/>
                </a:lnTo>
                <a:lnTo>
                  <a:pt x="139603" y="1239296"/>
                </a:lnTo>
                <a:close/>
              </a:path>
              <a:path w="1298575" h="1343025">
                <a:moveTo>
                  <a:pt x="1257173" y="0"/>
                </a:moveTo>
                <a:lnTo>
                  <a:pt x="98520" y="1199609"/>
                </a:lnTo>
                <a:lnTo>
                  <a:pt x="139603" y="1239296"/>
                </a:lnTo>
                <a:lnTo>
                  <a:pt x="1298321" y="39624"/>
                </a:lnTo>
                <a:lnTo>
                  <a:pt x="125717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9954">
              <a:lnSpc>
                <a:spcPct val="100000"/>
              </a:lnSpc>
              <a:spcBef>
                <a:spcPts val="95"/>
              </a:spcBef>
            </a:pPr>
            <a:r>
              <a:rPr dirty="0"/>
              <a:t>Mikrofon</a:t>
            </a:r>
            <a:r>
              <a:rPr spc="-175" dirty="0"/>
              <a:t> </a:t>
            </a:r>
            <a:r>
              <a:rPr spc="-10" dirty="0"/>
              <a:t>Kurulumu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1150619"/>
            <a:ext cx="11829288" cy="5506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27803" y="4789932"/>
            <a:ext cx="3136900" cy="77597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00"/>
              </a:spcBef>
            </a:pPr>
            <a:r>
              <a:rPr sz="1600" dirty="0">
                <a:latin typeface="Arial"/>
                <a:cs typeface="Arial"/>
              </a:rPr>
              <a:t>5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saniye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konuşunuz.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Örneğin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5’e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kadar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sayabilirsiniz.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9954">
              <a:lnSpc>
                <a:spcPct val="100000"/>
              </a:lnSpc>
              <a:spcBef>
                <a:spcPts val="95"/>
              </a:spcBef>
            </a:pPr>
            <a:r>
              <a:rPr dirty="0"/>
              <a:t>Mikrofon</a:t>
            </a:r>
            <a:r>
              <a:rPr spc="-175" dirty="0"/>
              <a:t> </a:t>
            </a:r>
            <a:r>
              <a:rPr spc="-10" dirty="0"/>
              <a:t>Kurulumu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9936" y="1354936"/>
            <a:ext cx="11692255" cy="5503545"/>
            <a:chOff x="249936" y="1354936"/>
            <a:chExt cx="11692255" cy="5503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1354936"/>
              <a:ext cx="11692128" cy="55030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29271" y="4433316"/>
              <a:ext cx="3843654" cy="777240"/>
            </a:xfrm>
            <a:custGeom>
              <a:avLst/>
              <a:gdLst/>
              <a:ahLst/>
              <a:cxnLst/>
              <a:rect l="l" t="t" r="r" b="b"/>
              <a:pathLst>
                <a:path w="3843654" h="777239">
                  <a:moveTo>
                    <a:pt x="3843528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3843528" y="777240"/>
                  </a:lnTo>
                  <a:lnTo>
                    <a:pt x="384352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9271" y="4433316"/>
              <a:ext cx="3843654" cy="777240"/>
            </a:xfrm>
            <a:custGeom>
              <a:avLst/>
              <a:gdLst/>
              <a:ahLst/>
              <a:cxnLst/>
              <a:rect l="l" t="t" r="r" b="b"/>
              <a:pathLst>
                <a:path w="3843654" h="777239">
                  <a:moveTo>
                    <a:pt x="0" y="777240"/>
                  </a:moveTo>
                  <a:lnTo>
                    <a:pt x="3843528" y="777240"/>
                  </a:lnTo>
                  <a:lnTo>
                    <a:pt x="3843528" y="0"/>
                  </a:lnTo>
                  <a:lnTo>
                    <a:pt x="0" y="0"/>
                  </a:lnTo>
                  <a:lnTo>
                    <a:pt x="0" y="77724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08266" y="4562094"/>
            <a:ext cx="3686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Mikrofon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kurulum işlemi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tamamlandıktan </a:t>
            </a:r>
            <a:r>
              <a:rPr sz="1600" dirty="0">
                <a:latin typeface="Arial"/>
                <a:cs typeface="Arial"/>
              </a:rPr>
              <a:t>sonra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“Continue”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butonuna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tıklayınız.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0047" y="5118608"/>
            <a:ext cx="800100" cy="685165"/>
          </a:xfrm>
          <a:custGeom>
            <a:avLst/>
            <a:gdLst/>
            <a:ahLst/>
            <a:cxnLst/>
            <a:rect l="l" t="t" r="r" b="b"/>
            <a:pathLst>
              <a:path w="800100" h="685164">
                <a:moveTo>
                  <a:pt x="75183" y="508838"/>
                </a:moveTo>
                <a:lnTo>
                  <a:pt x="0" y="685152"/>
                </a:lnTo>
                <a:lnTo>
                  <a:pt x="186181" y="639533"/>
                </a:lnTo>
                <a:lnTo>
                  <a:pt x="164890" y="614464"/>
                </a:lnTo>
                <a:lnTo>
                  <a:pt x="127380" y="614464"/>
                </a:lnTo>
                <a:lnTo>
                  <a:pt x="90424" y="570903"/>
                </a:lnTo>
                <a:lnTo>
                  <a:pt x="112194" y="552416"/>
                </a:lnTo>
                <a:lnTo>
                  <a:pt x="75183" y="508838"/>
                </a:lnTo>
                <a:close/>
              </a:path>
              <a:path w="800100" h="685164">
                <a:moveTo>
                  <a:pt x="112194" y="552416"/>
                </a:moveTo>
                <a:lnTo>
                  <a:pt x="90424" y="570903"/>
                </a:lnTo>
                <a:lnTo>
                  <a:pt x="127380" y="614464"/>
                </a:lnTo>
                <a:lnTo>
                  <a:pt x="149176" y="595961"/>
                </a:lnTo>
                <a:lnTo>
                  <a:pt x="112194" y="552416"/>
                </a:lnTo>
                <a:close/>
              </a:path>
              <a:path w="800100" h="685164">
                <a:moveTo>
                  <a:pt x="149176" y="595961"/>
                </a:moveTo>
                <a:lnTo>
                  <a:pt x="127380" y="614464"/>
                </a:lnTo>
                <a:lnTo>
                  <a:pt x="164890" y="614464"/>
                </a:lnTo>
                <a:lnTo>
                  <a:pt x="149176" y="595961"/>
                </a:lnTo>
                <a:close/>
              </a:path>
              <a:path w="800100" h="685164">
                <a:moveTo>
                  <a:pt x="762761" y="0"/>
                </a:moveTo>
                <a:lnTo>
                  <a:pt x="112194" y="552416"/>
                </a:lnTo>
                <a:lnTo>
                  <a:pt x="149176" y="595961"/>
                </a:lnTo>
                <a:lnTo>
                  <a:pt x="799719" y="43688"/>
                </a:lnTo>
                <a:lnTo>
                  <a:pt x="76276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55085">
              <a:lnSpc>
                <a:spcPct val="100000"/>
              </a:lnSpc>
              <a:spcBef>
                <a:spcPts val="95"/>
              </a:spcBef>
            </a:pPr>
            <a:r>
              <a:rPr dirty="0"/>
              <a:t>Alıştırma</a:t>
            </a:r>
            <a:r>
              <a:rPr spc="-190" dirty="0"/>
              <a:t> </a:t>
            </a:r>
            <a:r>
              <a:rPr spc="-10" dirty="0"/>
              <a:t>Ekranı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1716023"/>
            <a:ext cx="11027664" cy="51129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7387" y="822960"/>
            <a:ext cx="10708005" cy="70866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825"/>
              </a:spcBef>
            </a:pPr>
            <a:r>
              <a:rPr sz="1600" dirty="0">
                <a:latin typeface="Arial"/>
                <a:cs typeface="Arial"/>
              </a:rPr>
              <a:t>Artık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alıştırmaları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yapmaya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başlayabilirsiniz.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İstediğiniz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zaman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sol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üstteki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Rosetta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Stone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logosu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tüm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derslerinizin listelendiği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sayfaya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dönebilirsiniz.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327" y="1506600"/>
            <a:ext cx="493395" cy="288925"/>
          </a:xfrm>
          <a:custGeom>
            <a:avLst/>
            <a:gdLst/>
            <a:ahLst/>
            <a:cxnLst/>
            <a:rect l="l" t="t" r="r" b="b"/>
            <a:pathLst>
              <a:path w="493394" h="288925">
                <a:moveTo>
                  <a:pt x="108877" y="131063"/>
                </a:moveTo>
                <a:lnTo>
                  <a:pt x="0" y="288798"/>
                </a:lnTo>
                <a:lnTo>
                  <a:pt x="191541" y="281304"/>
                </a:lnTo>
                <a:lnTo>
                  <a:pt x="171556" y="244983"/>
                </a:lnTo>
                <a:lnTo>
                  <a:pt x="138950" y="244983"/>
                </a:lnTo>
                <a:lnTo>
                  <a:pt x="111391" y="194945"/>
                </a:lnTo>
                <a:lnTo>
                  <a:pt x="136440" y="181159"/>
                </a:lnTo>
                <a:lnTo>
                  <a:pt x="108877" y="131063"/>
                </a:lnTo>
                <a:close/>
              </a:path>
              <a:path w="493394" h="288925">
                <a:moveTo>
                  <a:pt x="136440" y="181159"/>
                </a:moveTo>
                <a:lnTo>
                  <a:pt x="111391" y="194945"/>
                </a:lnTo>
                <a:lnTo>
                  <a:pt x="138950" y="244983"/>
                </a:lnTo>
                <a:lnTo>
                  <a:pt x="163978" y="231209"/>
                </a:lnTo>
                <a:lnTo>
                  <a:pt x="136440" y="181159"/>
                </a:lnTo>
                <a:close/>
              </a:path>
              <a:path w="493394" h="288925">
                <a:moveTo>
                  <a:pt x="163978" y="231209"/>
                </a:moveTo>
                <a:lnTo>
                  <a:pt x="138950" y="244983"/>
                </a:lnTo>
                <a:lnTo>
                  <a:pt x="171556" y="244983"/>
                </a:lnTo>
                <a:lnTo>
                  <a:pt x="163978" y="231209"/>
                </a:lnTo>
                <a:close/>
              </a:path>
              <a:path w="493394" h="288925">
                <a:moveTo>
                  <a:pt x="465620" y="0"/>
                </a:moveTo>
                <a:lnTo>
                  <a:pt x="136440" y="181159"/>
                </a:lnTo>
                <a:lnTo>
                  <a:pt x="163978" y="231209"/>
                </a:lnTo>
                <a:lnTo>
                  <a:pt x="493166" y="50037"/>
                </a:lnTo>
                <a:lnTo>
                  <a:pt x="4656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7690">
              <a:lnSpc>
                <a:spcPct val="100000"/>
              </a:lnSpc>
              <a:spcBef>
                <a:spcPts val="95"/>
              </a:spcBef>
            </a:pPr>
            <a:r>
              <a:rPr dirty="0"/>
              <a:t>Ders</a:t>
            </a:r>
            <a:r>
              <a:rPr spc="-110" dirty="0"/>
              <a:t> </a:t>
            </a:r>
            <a:r>
              <a:rPr spc="-10" dirty="0"/>
              <a:t>Ekranı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6220" y="1200911"/>
            <a:ext cx="11719560" cy="5483860"/>
            <a:chOff x="236220" y="1200911"/>
            <a:chExt cx="11719560" cy="5483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1200911"/>
              <a:ext cx="11719560" cy="54833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7595" y="1266443"/>
              <a:ext cx="841375" cy="542290"/>
            </a:xfrm>
            <a:custGeom>
              <a:avLst/>
              <a:gdLst/>
              <a:ahLst/>
              <a:cxnLst/>
              <a:rect l="l" t="t" r="r" b="b"/>
              <a:pathLst>
                <a:path w="841375" h="542289">
                  <a:moveTo>
                    <a:pt x="160440" y="66892"/>
                  </a:moveTo>
                  <a:lnTo>
                    <a:pt x="130067" y="115277"/>
                  </a:lnTo>
                  <a:lnTo>
                    <a:pt x="810387" y="542163"/>
                  </a:lnTo>
                  <a:lnTo>
                    <a:pt x="840867" y="493775"/>
                  </a:lnTo>
                  <a:lnTo>
                    <a:pt x="160440" y="66892"/>
                  </a:lnTo>
                  <a:close/>
                </a:path>
                <a:path w="841375" h="542289">
                  <a:moveTo>
                    <a:pt x="0" y="0"/>
                  </a:moveTo>
                  <a:lnTo>
                    <a:pt x="99669" y="163702"/>
                  </a:lnTo>
                  <a:lnTo>
                    <a:pt x="130067" y="115277"/>
                  </a:lnTo>
                  <a:lnTo>
                    <a:pt x="105841" y="100075"/>
                  </a:lnTo>
                  <a:lnTo>
                    <a:pt x="136207" y="51688"/>
                  </a:lnTo>
                  <a:lnTo>
                    <a:pt x="169984" y="51688"/>
                  </a:lnTo>
                  <a:lnTo>
                    <a:pt x="190792" y="18541"/>
                  </a:lnTo>
                  <a:lnTo>
                    <a:pt x="0" y="0"/>
                  </a:lnTo>
                  <a:close/>
                </a:path>
                <a:path w="841375" h="542289">
                  <a:moveTo>
                    <a:pt x="136207" y="51688"/>
                  </a:moveTo>
                  <a:lnTo>
                    <a:pt x="105841" y="100075"/>
                  </a:lnTo>
                  <a:lnTo>
                    <a:pt x="130067" y="115277"/>
                  </a:lnTo>
                  <a:lnTo>
                    <a:pt x="160440" y="66892"/>
                  </a:lnTo>
                  <a:lnTo>
                    <a:pt x="136207" y="51688"/>
                  </a:lnTo>
                  <a:close/>
                </a:path>
                <a:path w="841375" h="542289">
                  <a:moveTo>
                    <a:pt x="169984" y="51688"/>
                  </a:moveTo>
                  <a:lnTo>
                    <a:pt x="136207" y="51688"/>
                  </a:lnTo>
                  <a:lnTo>
                    <a:pt x="160440" y="66892"/>
                  </a:lnTo>
                  <a:lnTo>
                    <a:pt x="169984" y="5168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02080" y="1664207"/>
            <a:ext cx="9189720" cy="47561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69"/>
              </a:spcBef>
            </a:pPr>
            <a:r>
              <a:rPr sz="1600" dirty="0">
                <a:latin typeface="Arial"/>
                <a:cs typeface="Arial"/>
              </a:rPr>
              <a:t>Sol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üstteki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Rosetta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logosu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sizi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derslerinizin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listelendiği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sayfaya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getirecektir.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307" y="1057654"/>
            <a:ext cx="11835765" cy="5800725"/>
            <a:chOff x="178307" y="1057654"/>
            <a:chExt cx="11835765" cy="5800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" y="1057654"/>
              <a:ext cx="11835384" cy="58003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92140" y="4505959"/>
              <a:ext cx="502284" cy="651510"/>
            </a:xfrm>
            <a:custGeom>
              <a:avLst/>
              <a:gdLst/>
              <a:ahLst/>
              <a:cxnLst/>
              <a:rect l="l" t="t" r="r" b="b"/>
              <a:pathLst>
                <a:path w="502285" h="651510">
                  <a:moveTo>
                    <a:pt x="35051" y="462788"/>
                  </a:moveTo>
                  <a:lnTo>
                    <a:pt x="0" y="651128"/>
                  </a:lnTo>
                  <a:lnTo>
                    <a:pt x="171831" y="566165"/>
                  </a:lnTo>
                  <a:lnTo>
                    <a:pt x="156371" y="554482"/>
                  </a:lnTo>
                  <a:lnTo>
                    <a:pt x="108965" y="554482"/>
                  </a:lnTo>
                  <a:lnTo>
                    <a:pt x="63373" y="519938"/>
                  </a:lnTo>
                  <a:lnTo>
                    <a:pt x="80573" y="497193"/>
                  </a:lnTo>
                  <a:lnTo>
                    <a:pt x="35051" y="462788"/>
                  </a:lnTo>
                  <a:close/>
                </a:path>
                <a:path w="502285" h="651510">
                  <a:moveTo>
                    <a:pt x="80573" y="497193"/>
                  </a:moveTo>
                  <a:lnTo>
                    <a:pt x="63373" y="519938"/>
                  </a:lnTo>
                  <a:lnTo>
                    <a:pt x="108965" y="554482"/>
                  </a:lnTo>
                  <a:lnTo>
                    <a:pt x="126207" y="531683"/>
                  </a:lnTo>
                  <a:lnTo>
                    <a:pt x="80573" y="497193"/>
                  </a:lnTo>
                  <a:close/>
                </a:path>
                <a:path w="502285" h="651510">
                  <a:moveTo>
                    <a:pt x="126207" y="531683"/>
                  </a:moveTo>
                  <a:lnTo>
                    <a:pt x="108965" y="554482"/>
                  </a:lnTo>
                  <a:lnTo>
                    <a:pt x="156371" y="554482"/>
                  </a:lnTo>
                  <a:lnTo>
                    <a:pt x="126207" y="531683"/>
                  </a:lnTo>
                  <a:close/>
                </a:path>
                <a:path w="502285" h="651510">
                  <a:moveTo>
                    <a:pt x="456564" y="0"/>
                  </a:moveTo>
                  <a:lnTo>
                    <a:pt x="80573" y="497193"/>
                  </a:lnTo>
                  <a:lnTo>
                    <a:pt x="126207" y="531683"/>
                  </a:lnTo>
                  <a:lnTo>
                    <a:pt x="502158" y="34543"/>
                  </a:lnTo>
                  <a:lnTo>
                    <a:pt x="4565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5354">
              <a:lnSpc>
                <a:spcPct val="100000"/>
              </a:lnSpc>
              <a:spcBef>
                <a:spcPts val="95"/>
              </a:spcBef>
            </a:pPr>
            <a:r>
              <a:rPr dirty="0"/>
              <a:t>Öğrenme</a:t>
            </a:r>
            <a:r>
              <a:rPr spc="-190" dirty="0"/>
              <a:t> </a:t>
            </a:r>
            <a:r>
              <a:rPr spc="-10" dirty="0"/>
              <a:t>Süreciniz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44851" y="5690615"/>
            <a:ext cx="8598535" cy="63436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1440" marR="80645">
              <a:lnSpc>
                <a:spcPct val="100000"/>
              </a:lnSpc>
              <a:spcBef>
                <a:spcPts val="545"/>
              </a:spcBef>
            </a:pPr>
            <a:r>
              <a:rPr sz="1600" dirty="0">
                <a:latin typeface="Arial"/>
                <a:cs typeface="Arial"/>
              </a:rPr>
              <a:t>Rosetta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Stone,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tamamlanan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alıştırmaları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kaydederek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öğrenme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sürecinizi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takip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etmenize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ve </a:t>
            </a:r>
            <a:r>
              <a:rPr sz="1600" dirty="0">
                <a:latin typeface="Arial"/>
                <a:cs typeface="Arial"/>
              </a:rPr>
              <a:t>kaldığınız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yerden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devam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etmenize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olanak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verir.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731" y="79628"/>
            <a:ext cx="5300980" cy="6670675"/>
            <a:chOff x="141731" y="79628"/>
            <a:chExt cx="5300980" cy="6670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108203"/>
              <a:ext cx="5300472" cy="66415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6112" y="108203"/>
              <a:ext cx="861060" cy="203200"/>
            </a:xfrm>
            <a:custGeom>
              <a:avLst/>
              <a:gdLst/>
              <a:ahLst/>
              <a:cxnLst/>
              <a:rect l="l" t="t" r="r" b="b"/>
              <a:pathLst>
                <a:path w="861060" h="203200">
                  <a:moveTo>
                    <a:pt x="0" y="202692"/>
                  </a:moveTo>
                  <a:lnTo>
                    <a:pt x="861060" y="202692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571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9869" y="86359"/>
            <a:ext cx="4801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İçeriğin</a:t>
            </a:r>
            <a:r>
              <a:rPr sz="3200" spc="-150" dirty="0"/>
              <a:t> </a:t>
            </a:r>
            <a:r>
              <a:rPr sz="3200" spc="-10" dirty="0"/>
              <a:t>Tamamını</a:t>
            </a:r>
            <a:r>
              <a:rPr sz="3200" spc="-120" dirty="0"/>
              <a:t> </a:t>
            </a:r>
            <a:r>
              <a:rPr sz="3200" spc="-10" dirty="0"/>
              <a:t>Keşfet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628132" y="1527047"/>
            <a:ext cx="6422390" cy="394144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92075" marR="83185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“Explore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Content”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sekmesi,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yeteneklerinzi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geliştirmenize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olanak </a:t>
            </a:r>
            <a:r>
              <a:rPr sz="1600" dirty="0">
                <a:latin typeface="Arial"/>
                <a:cs typeface="Arial"/>
              </a:rPr>
              <a:t>veren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tüm</a:t>
            </a:r>
            <a:r>
              <a:rPr sz="1600" spc="3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içeriği</a:t>
            </a:r>
            <a:r>
              <a:rPr sz="1600" spc="3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listeler.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</a:t>
            </a:r>
            <a:r>
              <a:rPr sz="1600" spc="3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bölümde</a:t>
            </a:r>
            <a:r>
              <a:rPr sz="1600" spc="3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standart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derslere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ek</a:t>
            </a:r>
            <a:r>
              <a:rPr sz="1600" spc="3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olarak </a:t>
            </a:r>
            <a:r>
              <a:rPr sz="1600" dirty="0">
                <a:latin typeface="Arial"/>
                <a:cs typeface="Arial"/>
              </a:rPr>
              <a:t>sunulan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kısımlar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aşağıdaki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gibidir.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600" dirty="0">
                <a:latin typeface="Arial"/>
                <a:cs typeface="Arial"/>
              </a:rPr>
              <a:t>Canlı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Dersler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(Live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Lessons)</a:t>
            </a:r>
            <a:endParaRPr sz="16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600" dirty="0">
                <a:latin typeface="Arial"/>
                <a:cs typeface="Arial"/>
              </a:rPr>
              <a:t>Hikayeler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(Stories)</a:t>
            </a:r>
            <a:endParaRPr sz="16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600" dirty="0">
                <a:latin typeface="Arial"/>
                <a:cs typeface="Arial"/>
              </a:rPr>
              <a:t>Konuşma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Kılavuzları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(Phrasebooks)</a:t>
            </a:r>
            <a:endParaRPr sz="16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600" dirty="0">
                <a:latin typeface="Arial"/>
                <a:cs typeface="Arial"/>
              </a:rPr>
              <a:t>Sesli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Rehber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(Audio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Companion)</a:t>
            </a:r>
            <a:endParaRPr sz="1600">
              <a:latin typeface="Arial"/>
              <a:cs typeface="Arial"/>
            </a:endParaRPr>
          </a:p>
          <a:p>
            <a:pPr marL="378460" indent="-286385">
              <a:lnSpc>
                <a:spcPct val="100000"/>
              </a:lnSpc>
              <a:buChar char="•"/>
              <a:tabLst>
                <a:tab pos="378460" algn="l"/>
              </a:tabLst>
            </a:pPr>
            <a:r>
              <a:rPr sz="1600" dirty="0">
                <a:latin typeface="Arial"/>
                <a:cs typeface="Arial"/>
              </a:rPr>
              <a:t>Alfabe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(Alphabet)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92075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Bu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öğeler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dilden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değişebilmektedir.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71627"/>
            <a:ext cx="5414772" cy="67863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18988" y="1577339"/>
            <a:ext cx="6410325" cy="62484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460"/>
              </a:spcBef>
            </a:pPr>
            <a:r>
              <a:rPr sz="1600" dirty="0">
                <a:latin typeface="Arial"/>
                <a:cs typeface="Arial"/>
              </a:rPr>
              <a:t>Katılmak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istediğiniz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canlı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seçiniz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takviminize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ekleyiniz.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8988" y="2606039"/>
            <a:ext cx="6410325" cy="62484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Arial"/>
                <a:cs typeface="Arial"/>
              </a:rPr>
              <a:t>Hikayeleri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okuyunuz</a:t>
            </a:r>
            <a:r>
              <a:rPr sz="1600" spc="3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dinleyiniz.</a:t>
            </a:r>
            <a:r>
              <a:rPr sz="1600" spc="3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Sesli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okuma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yaparken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sesinizi</a:t>
            </a:r>
            <a:endParaRPr sz="16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kaydedip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Rosetta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Stone’dan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geri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bildirim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alabilirsiniz.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8988" y="3861815"/>
            <a:ext cx="6410325" cy="62484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09"/>
              </a:spcBef>
            </a:pPr>
            <a:r>
              <a:rPr sz="1600" dirty="0">
                <a:latin typeface="Arial"/>
                <a:cs typeface="Arial"/>
              </a:rPr>
              <a:t>Etrafı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gezmek,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yemeğe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çıkmak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gibi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günlük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hayata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dair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konularda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çok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kullanılan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kalıpları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öğrenebilirsiniz.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8988" y="4968240"/>
            <a:ext cx="6410325" cy="62674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2710" marR="81280">
              <a:lnSpc>
                <a:spcPct val="100000"/>
              </a:lnSpc>
              <a:spcBef>
                <a:spcPts val="515"/>
              </a:spcBef>
              <a:tabLst>
                <a:tab pos="1179195" algn="l"/>
                <a:tab pos="2087245" algn="l"/>
                <a:tab pos="3334385" algn="l"/>
                <a:tab pos="3936365" algn="l"/>
                <a:tab pos="5513705" algn="l"/>
                <a:tab pos="6104890" algn="l"/>
              </a:tabLst>
            </a:pPr>
            <a:r>
              <a:rPr sz="1600" spc="-10" dirty="0">
                <a:latin typeface="Arial"/>
                <a:cs typeface="Arial"/>
              </a:rPr>
              <a:t>Tamamen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dinleme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aktivitesidir.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Tüm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alıştırmalardaki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soru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ve </a:t>
            </a:r>
            <a:r>
              <a:rPr sz="1600" dirty="0">
                <a:latin typeface="Arial"/>
                <a:cs typeface="Arial"/>
              </a:rPr>
              <a:t>cevapları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dinleyebilirsiniz.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8988" y="6074664"/>
            <a:ext cx="6410325" cy="62484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470"/>
              </a:spcBef>
            </a:pPr>
            <a:r>
              <a:rPr sz="1600" dirty="0">
                <a:latin typeface="Arial"/>
                <a:cs typeface="Arial"/>
              </a:rPr>
              <a:t>Öğrenmekte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olduğunuz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dilin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alfabesini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çalışabilirsiniz.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142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İçeriğin</a:t>
            </a:r>
            <a:r>
              <a:rPr sz="3200" spc="-130" dirty="0"/>
              <a:t> </a:t>
            </a:r>
            <a:r>
              <a:rPr sz="3200" spc="-10" dirty="0"/>
              <a:t>Tamamını</a:t>
            </a:r>
            <a:r>
              <a:rPr sz="3200" spc="-105" dirty="0"/>
              <a:t> </a:t>
            </a:r>
            <a:r>
              <a:rPr sz="3200" spc="-10" dirty="0"/>
              <a:t>Keşfet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3516" y="264252"/>
            <a:ext cx="3072446" cy="13039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8502" y="2920241"/>
            <a:ext cx="10656570" cy="361950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30"/>
              </a:spcBef>
            </a:pPr>
            <a:r>
              <a:rPr sz="2700" dirty="0">
                <a:latin typeface="Arial"/>
                <a:cs typeface="Arial"/>
              </a:rPr>
              <a:t>Dünyanın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1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numaralı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dil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eğitim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aracıdır.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2700" dirty="0">
                <a:latin typeface="Arial"/>
                <a:cs typeface="Arial"/>
              </a:rPr>
              <a:t>“Dynamic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Immersion”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yöntemini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kullanarak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ana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dil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mantığı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ile</a:t>
            </a:r>
            <a:r>
              <a:rPr sz="2700" spc="-10" dirty="0">
                <a:latin typeface="Arial"/>
                <a:cs typeface="Arial"/>
              </a:rPr>
              <a:t> öğretir.</a:t>
            </a:r>
            <a:endParaRPr sz="2700">
              <a:latin typeface="Arial"/>
              <a:cs typeface="Arial"/>
            </a:endParaRPr>
          </a:p>
          <a:p>
            <a:pPr marL="12700" marR="5080" algn="ctr">
              <a:lnSpc>
                <a:spcPts val="2920"/>
              </a:lnSpc>
              <a:spcBef>
                <a:spcPts val="2205"/>
              </a:spcBef>
            </a:pPr>
            <a:r>
              <a:rPr sz="2700" dirty="0">
                <a:latin typeface="Arial"/>
                <a:cs typeface="Arial"/>
              </a:rPr>
              <a:t>Bilgisayar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veya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mobil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cihaz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üzerinden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her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zaman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her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yerden</a:t>
            </a:r>
            <a:r>
              <a:rPr sz="2700" spc="-10" dirty="0">
                <a:latin typeface="Arial"/>
                <a:cs typeface="Arial"/>
              </a:rPr>
              <a:t> erişim </a:t>
            </a:r>
            <a:r>
              <a:rPr sz="2700" dirty="0">
                <a:latin typeface="Arial"/>
                <a:cs typeface="Arial"/>
              </a:rPr>
              <a:t>imkanı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vardır.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sz="2700" spc="-60" dirty="0">
                <a:latin typeface="Arial"/>
                <a:cs typeface="Arial"/>
              </a:rPr>
              <a:t>Tam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30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adet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dil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içerir.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2700" spc="-20" dirty="0">
                <a:latin typeface="Arial"/>
                <a:cs typeface="Arial"/>
              </a:rPr>
              <a:t>Tamamladığınız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dil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için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B1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(bağımsız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kullanıcı)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düzeyine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ulaştırır.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3857" y="1710308"/>
            <a:ext cx="838644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82550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000000"/>
                </a:solidFill>
              </a:rPr>
              <a:t>Kütüphanemiz</a:t>
            </a:r>
            <a:r>
              <a:rPr sz="4400" spc="-2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tarafından </a:t>
            </a:r>
            <a:r>
              <a:rPr sz="4400" dirty="0">
                <a:solidFill>
                  <a:srgbClr val="000000"/>
                </a:solidFill>
              </a:rPr>
              <a:t>ücretsiz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olarak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sağlanmaktadır!</a:t>
            </a:r>
            <a:endParaRPr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3030">
              <a:lnSpc>
                <a:spcPct val="100000"/>
              </a:lnSpc>
              <a:spcBef>
                <a:spcPts val="95"/>
              </a:spcBef>
            </a:pPr>
            <a:r>
              <a:rPr dirty="0"/>
              <a:t>İçeriğin</a:t>
            </a:r>
            <a:r>
              <a:rPr spc="-135" dirty="0"/>
              <a:t> </a:t>
            </a:r>
            <a:r>
              <a:rPr spc="-35" dirty="0"/>
              <a:t>Tamamını</a:t>
            </a:r>
            <a:r>
              <a:rPr spc="-110" dirty="0"/>
              <a:t> </a:t>
            </a:r>
            <a:r>
              <a:rPr dirty="0"/>
              <a:t>Keşfet</a:t>
            </a:r>
            <a:r>
              <a:rPr spc="-105" dirty="0"/>
              <a:t> </a:t>
            </a:r>
            <a:r>
              <a:rPr dirty="0"/>
              <a:t>&gt;</a:t>
            </a:r>
            <a:r>
              <a:rPr spc="-135" dirty="0"/>
              <a:t> </a:t>
            </a:r>
            <a:r>
              <a:rPr spc="-10" dirty="0"/>
              <a:t>Hikayeler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2148" y="1025652"/>
            <a:ext cx="10576560" cy="5739765"/>
            <a:chOff x="422148" y="1025652"/>
            <a:chExt cx="10576560" cy="5739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1025652"/>
              <a:ext cx="6419087" cy="3546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756" y="2602990"/>
              <a:ext cx="6854952" cy="41620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68340" y="1380744"/>
            <a:ext cx="6303645" cy="117221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740"/>
              </a:spcBef>
            </a:pPr>
            <a:r>
              <a:rPr sz="1600" dirty="0">
                <a:latin typeface="Arial"/>
                <a:cs typeface="Arial"/>
              </a:rPr>
              <a:t>Her</a:t>
            </a:r>
            <a:r>
              <a:rPr sz="1600" spc="4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ünite</a:t>
            </a:r>
            <a:r>
              <a:rPr sz="1600" spc="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farklı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zorluk</a:t>
            </a:r>
            <a:r>
              <a:rPr sz="1600" spc="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derecelerinde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hikayeler</a:t>
            </a:r>
            <a:r>
              <a:rPr sz="1600" spc="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içerir.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Hikayeleri </a:t>
            </a:r>
            <a:r>
              <a:rPr sz="1600" dirty="0">
                <a:latin typeface="Arial"/>
                <a:cs typeface="Arial"/>
              </a:rPr>
              <a:t>okuyabilirsiniz</a:t>
            </a:r>
            <a:r>
              <a:rPr sz="1600" spc="26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veya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dinleyebilirsiniz.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Ek</a:t>
            </a:r>
            <a:r>
              <a:rPr sz="1600" spc="27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olarak,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sesli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okuma </a:t>
            </a:r>
            <a:r>
              <a:rPr sz="1600" dirty="0">
                <a:latin typeface="Arial"/>
                <a:cs typeface="Arial"/>
              </a:rPr>
              <a:t>yaparken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sesinizi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kaydedebilir,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geliştirebileceğiniz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yönleri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anlamak </a:t>
            </a:r>
            <a:r>
              <a:rPr sz="1600" dirty="0">
                <a:latin typeface="Arial"/>
                <a:cs typeface="Arial"/>
              </a:rPr>
              <a:t>için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dinleyebilirsiniz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Rosetta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Stone’dan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geri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bildirim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alabilirsiniz.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İçeriğin</a:t>
            </a:r>
            <a:r>
              <a:rPr spc="-160" dirty="0"/>
              <a:t> </a:t>
            </a:r>
            <a:r>
              <a:rPr spc="-30" dirty="0"/>
              <a:t>Tamamını</a:t>
            </a:r>
            <a:r>
              <a:rPr spc="-140" dirty="0"/>
              <a:t> </a:t>
            </a:r>
            <a:r>
              <a:rPr dirty="0"/>
              <a:t>Keşfet</a:t>
            </a:r>
            <a:r>
              <a:rPr spc="-130" dirty="0"/>
              <a:t> </a:t>
            </a:r>
            <a:r>
              <a:rPr dirty="0"/>
              <a:t>&gt;</a:t>
            </a:r>
            <a:r>
              <a:rPr spc="-160" dirty="0"/>
              <a:t> </a:t>
            </a:r>
            <a:r>
              <a:rPr dirty="0"/>
              <a:t>Konuşma</a:t>
            </a:r>
            <a:r>
              <a:rPr spc="-135" dirty="0"/>
              <a:t> </a:t>
            </a:r>
            <a:r>
              <a:rPr spc="-10" dirty="0"/>
              <a:t>Kılavuzları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4968" y="908303"/>
            <a:ext cx="11942445" cy="5814060"/>
            <a:chOff x="124968" y="908303"/>
            <a:chExt cx="11942445" cy="5814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68" y="908303"/>
              <a:ext cx="6605016" cy="2980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3159252"/>
              <a:ext cx="7731252" cy="35631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53428" y="1286255"/>
            <a:ext cx="4982210" cy="156210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67005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1315"/>
              </a:spcBef>
            </a:pPr>
            <a:r>
              <a:rPr sz="1600" dirty="0">
                <a:latin typeface="Arial"/>
                <a:cs typeface="Arial"/>
              </a:rPr>
              <a:t>Günlük</a:t>
            </a:r>
            <a:r>
              <a:rPr sz="1600" spc="4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hayatta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sık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kullanılan</a:t>
            </a:r>
            <a:r>
              <a:rPr sz="1600" spc="4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kalıpları</a:t>
            </a:r>
            <a:r>
              <a:rPr sz="1600" spc="4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öğrenebilir, </a:t>
            </a:r>
            <a:r>
              <a:rPr sz="1600" dirty="0">
                <a:latin typeface="Arial"/>
                <a:cs typeface="Arial"/>
              </a:rPr>
              <a:t>dinleme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konuşma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pratiği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yapabilirsiniz.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Konuşma </a:t>
            </a:r>
            <a:r>
              <a:rPr sz="1600" dirty="0">
                <a:latin typeface="Arial"/>
                <a:cs typeface="Arial"/>
              </a:rPr>
              <a:t>kılavuzları;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etrafı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gezme,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alışveriş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yapma,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sağlık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ve </a:t>
            </a:r>
            <a:r>
              <a:rPr sz="1600" dirty="0">
                <a:latin typeface="Arial"/>
                <a:cs typeface="Arial"/>
              </a:rPr>
              <a:t>güvenlik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gibi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konularda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kullanılan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kelime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kalıplara </a:t>
            </a:r>
            <a:r>
              <a:rPr sz="1600" dirty="0">
                <a:latin typeface="Arial"/>
                <a:cs typeface="Arial"/>
              </a:rPr>
              <a:t>aşina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olmanıza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olanak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verir.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1" y="1106424"/>
            <a:ext cx="11131296" cy="5213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4090">
              <a:lnSpc>
                <a:spcPct val="100000"/>
              </a:lnSpc>
              <a:spcBef>
                <a:spcPts val="95"/>
              </a:spcBef>
            </a:pPr>
            <a:r>
              <a:rPr dirty="0"/>
              <a:t>İçeriğin</a:t>
            </a:r>
            <a:r>
              <a:rPr spc="-130" dirty="0"/>
              <a:t> </a:t>
            </a:r>
            <a:r>
              <a:rPr spc="-35" dirty="0"/>
              <a:t>Tamamını</a:t>
            </a:r>
            <a:r>
              <a:rPr spc="-100" dirty="0"/>
              <a:t> </a:t>
            </a:r>
            <a:r>
              <a:rPr dirty="0"/>
              <a:t>Keşfet</a:t>
            </a:r>
            <a:r>
              <a:rPr spc="-95" dirty="0"/>
              <a:t> </a:t>
            </a:r>
            <a:r>
              <a:rPr dirty="0"/>
              <a:t>&gt;</a:t>
            </a:r>
            <a:r>
              <a:rPr spc="-130" dirty="0"/>
              <a:t> </a:t>
            </a:r>
            <a:r>
              <a:rPr dirty="0"/>
              <a:t>Sesli</a:t>
            </a:r>
            <a:r>
              <a:rPr spc="-125" dirty="0"/>
              <a:t> </a:t>
            </a:r>
            <a:r>
              <a:rPr spc="-10" dirty="0"/>
              <a:t>Rehber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4259" y="3712464"/>
            <a:ext cx="5549265" cy="68135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Her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üniteye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dosyasını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indirebilir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dinleyebilirsiniz.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5614">
              <a:lnSpc>
                <a:spcPct val="100000"/>
              </a:lnSpc>
              <a:spcBef>
                <a:spcPts val="95"/>
              </a:spcBef>
            </a:pPr>
            <a:r>
              <a:rPr dirty="0"/>
              <a:t>İçeriğin</a:t>
            </a:r>
            <a:r>
              <a:rPr spc="-140" dirty="0"/>
              <a:t> </a:t>
            </a:r>
            <a:r>
              <a:rPr spc="-35" dirty="0"/>
              <a:t>Tamamını</a:t>
            </a:r>
            <a:r>
              <a:rPr spc="-114" dirty="0"/>
              <a:t> </a:t>
            </a:r>
            <a:r>
              <a:rPr dirty="0"/>
              <a:t>Keşfet</a:t>
            </a:r>
            <a:r>
              <a:rPr spc="-110" dirty="0"/>
              <a:t> </a:t>
            </a:r>
            <a:r>
              <a:rPr dirty="0"/>
              <a:t>&gt;</a:t>
            </a:r>
            <a:r>
              <a:rPr spc="-265" dirty="0"/>
              <a:t> </a:t>
            </a:r>
            <a:r>
              <a:rPr spc="-10" dirty="0"/>
              <a:t>Alfabe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905254"/>
            <a:ext cx="10107168" cy="5826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30879" y="1021080"/>
            <a:ext cx="7816850" cy="66040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40"/>
              </a:spcBef>
            </a:pPr>
            <a:r>
              <a:rPr sz="1600" dirty="0">
                <a:latin typeface="Arial"/>
                <a:cs typeface="Arial"/>
              </a:rPr>
              <a:t>Alfabe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bölümü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çalışmakta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olduğunuz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dilin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alfabesine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detaylıca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çalışabilir,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kelime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içerisinde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geçtiği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bağlantılı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olarak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nasıl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telaffuz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edildiğini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öğrenebilirsiniz.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0870">
              <a:lnSpc>
                <a:spcPct val="100000"/>
              </a:lnSpc>
              <a:spcBef>
                <a:spcPts val="95"/>
              </a:spcBef>
            </a:pPr>
            <a:r>
              <a:rPr dirty="0"/>
              <a:t>Pullar</a:t>
            </a:r>
            <a:r>
              <a:rPr spc="-75" dirty="0"/>
              <a:t> </a:t>
            </a:r>
            <a:r>
              <a:rPr dirty="0"/>
              <a:t>–</a:t>
            </a:r>
            <a:r>
              <a:rPr spc="-80" dirty="0"/>
              <a:t> </a:t>
            </a:r>
            <a:r>
              <a:rPr spc="-10" dirty="0"/>
              <a:t>Kazanımlarım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196" y="1211799"/>
            <a:ext cx="11755120" cy="5498465"/>
            <a:chOff x="44196" y="1211799"/>
            <a:chExt cx="11755120" cy="5498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" y="1211799"/>
              <a:ext cx="11754612" cy="54983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032" y="2403347"/>
              <a:ext cx="6239256" cy="42534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36191" y="1351788"/>
            <a:ext cx="7832090" cy="63754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0805" marR="85090">
              <a:lnSpc>
                <a:spcPct val="100000"/>
              </a:lnSpc>
              <a:spcBef>
                <a:spcPts val="545"/>
              </a:spcBef>
            </a:pPr>
            <a:r>
              <a:rPr sz="1600" dirty="0">
                <a:latin typeface="Arial"/>
                <a:cs typeface="Arial"/>
              </a:rPr>
              <a:t>Rosetta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Stone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ilerledikçe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pullar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kazanmaya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başlarsınız.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Pulları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profil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simgenizin </a:t>
            </a:r>
            <a:r>
              <a:rPr sz="1600" dirty="0">
                <a:latin typeface="Arial"/>
                <a:cs typeface="Arial"/>
              </a:rPr>
              <a:t>altında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“My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Achievements”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yani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kazanımlarım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bölümünden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listeleyebilirsiniz.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365" y="223265"/>
            <a:ext cx="5591810" cy="1054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127635">
              <a:lnSpc>
                <a:spcPts val="3779"/>
              </a:lnSpc>
              <a:spcBef>
                <a:spcPts val="675"/>
              </a:spcBef>
            </a:pPr>
            <a:r>
              <a:rPr sz="3600" dirty="0"/>
              <a:t>Yeni</a:t>
            </a:r>
            <a:r>
              <a:rPr sz="3600" spc="-60" dirty="0"/>
              <a:t> </a:t>
            </a:r>
            <a:r>
              <a:rPr sz="3600" dirty="0"/>
              <a:t>Bir</a:t>
            </a:r>
            <a:r>
              <a:rPr sz="3600" spc="-60" dirty="0"/>
              <a:t> </a:t>
            </a:r>
            <a:r>
              <a:rPr sz="3600" dirty="0"/>
              <a:t>Dil</a:t>
            </a:r>
            <a:r>
              <a:rPr sz="3600" spc="-60" dirty="0"/>
              <a:t> </a:t>
            </a:r>
            <a:r>
              <a:rPr sz="3600" dirty="0"/>
              <a:t>Seçimi</a:t>
            </a:r>
            <a:r>
              <a:rPr sz="3600" spc="-55" dirty="0"/>
              <a:t> </a:t>
            </a:r>
            <a:r>
              <a:rPr sz="3600" dirty="0"/>
              <a:t>ya</a:t>
            </a:r>
            <a:r>
              <a:rPr sz="3600" spc="-80" dirty="0"/>
              <a:t> </a:t>
            </a:r>
            <a:r>
              <a:rPr sz="3600" spc="-25" dirty="0"/>
              <a:t>da </a:t>
            </a:r>
            <a:r>
              <a:rPr sz="3600" dirty="0"/>
              <a:t>Birden</a:t>
            </a:r>
            <a:r>
              <a:rPr sz="3600" spc="-20" dirty="0"/>
              <a:t> </a:t>
            </a:r>
            <a:r>
              <a:rPr sz="3600" dirty="0"/>
              <a:t>Fazla</a:t>
            </a:r>
            <a:r>
              <a:rPr sz="3600" spc="-5" dirty="0"/>
              <a:t> </a:t>
            </a:r>
            <a:r>
              <a:rPr sz="3600" dirty="0"/>
              <a:t>Dil</a:t>
            </a:r>
            <a:r>
              <a:rPr sz="3600" spc="-15" dirty="0"/>
              <a:t> </a:t>
            </a:r>
            <a:r>
              <a:rPr sz="3600" spc="-10" dirty="0"/>
              <a:t>Öğrenme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7599" y="1543050"/>
            <a:ext cx="11705590" cy="480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"/>
                <a:cs typeface="Arial"/>
              </a:rPr>
              <a:t>Rosetta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Stone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aynı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farklı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dilleri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çalışmak </a:t>
            </a:r>
            <a:r>
              <a:rPr sz="2400" spc="-10" dirty="0">
                <a:latin typeface="Arial"/>
                <a:cs typeface="Arial"/>
              </a:rPr>
              <a:t>mümkündür.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41300" marR="6350" indent="-228600" algn="just">
              <a:lnSpc>
                <a:spcPts val="259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Bir</a:t>
            </a:r>
            <a:r>
              <a:rPr sz="2400" spc="-10" dirty="0">
                <a:latin typeface="Arial"/>
                <a:cs typeface="Arial"/>
              </a:rPr>
              <a:t> e-</a:t>
            </a:r>
            <a:r>
              <a:rPr sz="2400" dirty="0">
                <a:latin typeface="Arial"/>
                <a:cs typeface="Arial"/>
              </a:rPr>
              <a:t>posta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adresi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(kullanıcı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adı) üzerinden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farklı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diller öğrenilebileceği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gibi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için </a:t>
            </a:r>
            <a:r>
              <a:rPr sz="2400" dirty="0">
                <a:latin typeface="Arial"/>
                <a:cs typeface="Arial"/>
              </a:rPr>
              <a:t>ayrı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e-</a:t>
            </a:r>
            <a:r>
              <a:rPr sz="2400" dirty="0">
                <a:latin typeface="Arial"/>
                <a:cs typeface="Arial"/>
              </a:rPr>
              <a:t>posta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adresi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tercih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edilebilir.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41300" marR="5080" indent="-228600" algn="just">
              <a:lnSpc>
                <a:spcPts val="259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Tamamladığınız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tüm</a:t>
            </a:r>
            <a:r>
              <a:rPr sz="2400" spc="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alıştırmalar</a:t>
            </a:r>
            <a:r>
              <a:rPr sz="2400" spc="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kaydedilir.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Böylece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diller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arasında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geçiş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yaparken </a:t>
            </a:r>
            <a:r>
              <a:rPr sz="2400" dirty="0">
                <a:latin typeface="Arial"/>
                <a:cs typeface="Arial"/>
              </a:rPr>
              <a:t>kayıp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yaşamaz,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kaldığınız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yerden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devam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edebilirsiniz.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241300" marR="6985" indent="-228600" algn="just">
              <a:lnSpc>
                <a:spcPts val="259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Dil</a:t>
            </a:r>
            <a:r>
              <a:rPr sz="2400" spc="9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değiştirmek</a:t>
            </a:r>
            <a:r>
              <a:rPr sz="2400" spc="11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istediğinizde</a:t>
            </a:r>
            <a:r>
              <a:rPr sz="2400" spc="9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her</a:t>
            </a:r>
            <a:r>
              <a:rPr sz="2400" spc="10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seferinde</a:t>
            </a:r>
            <a:r>
              <a:rPr sz="2400" spc="10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Rosetta</a:t>
            </a:r>
            <a:r>
              <a:rPr sz="2400" spc="95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Stone’a</a:t>
            </a:r>
            <a:r>
              <a:rPr sz="2400" spc="9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tarayıcınız</a:t>
            </a:r>
            <a:r>
              <a:rPr sz="2400" spc="105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(Google </a:t>
            </a:r>
            <a:r>
              <a:rPr sz="2400" dirty="0">
                <a:latin typeface="Arial"/>
                <a:cs typeface="Arial"/>
              </a:rPr>
              <a:t>Chrome,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Safari,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Mozilla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Firefox,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Internet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Explorer,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vs.)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üzerinden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erişmelisiniz.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Slayt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anlatılmıştır.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241300" marR="6350" indent="-228600" algn="just">
              <a:lnSpc>
                <a:spcPts val="259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Mobil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uygulama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tarayıcı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ile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senkronize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çalışmaktadır.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Dolayısıyla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tarayıcıda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seçilen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mobil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uygulamaya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yansır.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508" y="3734511"/>
            <a:ext cx="4670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solidFill>
                  <a:srgbClr val="000000"/>
                </a:solidFill>
                <a:latin typeface="Arial"/>
                <a:cs typeface="Arial"/>
              </a:rPr>
              <a:t>TEŞEKKÜRLER!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353" y="1699005"/>
            <a:ext cx="11202670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4665"/>
              </a:lnSpc>
              <a:spcBef>
                <a:spcPts val="9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Rosetta</a:t>
            </a:r>
            <a:r>
              <a:rPr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Stone</a:t>
            </a:r>
            <a:r>
              <a:rPr b="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erişim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adresi:</a:t>
            </a:r>
          </a:p>
          <a:p>
            <a:pPr algn="ctr">
              <a:lnSpc>
                <a:spcPts val="2985"/>
              </a:lnSpc>
            </a:pPr>
            <a:r>
              <a:rPr sz="2600"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https://search.ebscohost.com/login.aspx?authtype=ip,uid&amp;profile=rosetstone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915" y="4425581"/>
            <a:ext cx="1153668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Önemli</a:t>
            </a:r>
            <a:r>
              <a:rPr sz="2200" b="1" spc="145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rgbClr val="006FC0"/>
                </a:solidFill>
                <a:latin typeface="Arial"/>
                <a:cs typeface="Arial"/>
              </a:rPr>
              <a:t>Not:</a:t>
            </a:r>
            <a:r>
              <a:rPr sz="2200" b="1" spc="150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Rosetta</a:t>
            </a:r>
            <a:r>
              <a:rPr sz="2400" spc="120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Stone’a</a:t>
            </a:r>
            <a:r>
              <a:rPr sz="2400" spc="120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bilgisayardan</a:t>
            </a:r>
            <a:r>
              <a:rPr sz="2400" spc="120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erişim</a:t>
            </a:r>
            <a:r>
              <a:rPr sz="2400" spc="125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sağlayabilmek</a:t>
            </a:r>
            <a:r>
              <a:rPr sz="2400" spc="120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için</a:t>
            </a:r>
            <a:r>
              <a:rPr sz="2400" spc="120" dirty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üniversite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internet</a:t>
            </a:r>
            <a:r>
              <a:rPr sz="2400" spc="2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ağına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bağlı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olmak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veya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kütüphanemizin</a:t>
            </a:r>
            <a:r>
              <a:rPr sz="2400" spc="2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kampüs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dışı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erişim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portalı</a:t>
            </a:r>
            <a:r>
              <a:rPr sz="2400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006FC0"/>
                </a:solidFill>
                <a:latin typeface="Arial"/>
                <a:cs typeface="Arial"/>
              </a:rPr>
              <a:t>VETİS’e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lang="en-US"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https://tarama.aku.edu.tr/vetisbt/?dil=tr&amp;p=0</a:t>
            </a:r>
            <a:r>
              <a:rPr lang="tr-TR"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) </a:t>
            </a:r>
            <a:r>
              <a:rPr sz="2400" dirty="0" err="1">
                <a:solidFill>
                  <a:srgbClr val="006FC0"/>
                </a:solidFill>
                <a:latin typeface="Arial"/>
                <a:cs typeface="Arial"/>
              </a:rPr>
              <a:t>üzerinden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giriş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yapmak</a:t>
            </a:r>
            <a:r>
              <a:rPr sz="2400" spc="-10" dirty="0">
                <a:solidFill>
                  <a:srgbClr val="006FC0"/>
                </a:solidFill>
                <a:latin typeface="Arial"/>
                <a:cs typeface="Arial"/>
              </a:rPr>
              <a:t> gerekmektedir.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1043939"/>
            <a:ext cx="11871960" cy="56128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6235">
              <a:lnSpc>
                <a:spcPct val="100000"/>
              </a:lnSpc>
              <a:spcBef>
                <a:spcPts val="95"/>
              </a:spcBef>
            </a:pPr>
            <a:r>
              <a:rPr dirty="0"/>
              <a:t>Giriş</a:t>
            </a:r>
            <a:r>
              <a:rPr spc="-75" dirty="0"/>
              <a:t> </a:t>
            </a:r>
            <a:r>
              <a:rPr dirty="0"/>
              <a:t>/</a:t>
            </a:r>
            <a:r>
              <a:rPr spc="-70" dirty="0"/>
              <a:t> </a:t>
            </a:r>
            <a:r>
              <a:rPr dirty="0"/>
              <a:t>Hesap</a:t>
            </a:r>
            <a:r>
              <a:rPr spc="-75" dirty="0"/>
              <a:t> </a:t>
            </a:r>
            <a:r>
              <a:rPr spc="-10" dirty="0"/>
              <a:t>Oluşturma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379" y="2790444"/>
            <a:ext cx="3718560" cy="1844039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90805" marR="82550" algn="just">
              <a:lnSpc>
                <a:spcPct val="100000"/>
              </a:lnSpc>
              <a:spcBef>
                <a:spcPts val="1460"/>
              </a:spcBef>
            </a:pPr>
            <a:r>
              <a:rPr sz="1600" dirty="0">
                <a:latin typeface="Arial"/>
                <a:cs typeface="Arial"/>
              </a:rPr>
              <a:t>Kullanıcı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adınızı</a:t>
            </a:r>
            <a:r>
              <a:rPr sz="1600" spc="8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(e-</a:t>
            </a:r>
            <a:r>
              <a:rPr sz="1600" dirty="0">
                <a:latin typeface="Arial"/>
                <a:cs typeface="Arial"/>
              </a:rPr>
              <a:t>posta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adresi)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spc="-35" dirty="0">
                <a:latin typeface="Arial"/>
                <a:cs typeface="Arial"/>
              </a:rPr>
              <a:t>ve </a:t>
            </a:r>
            <a:r>
              <a:rPr sz="1600" dirty="0">
                <a:latin typeface="Arial"/>
                <a:cs typeface="Arial"/>
              </a:rPr>
              <a:t>şifrenizi</a:t>
            </a:r>
            <a:r>
              <a:rPr sz="1600" spc="2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giriniz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2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çalışmak</a:t>
            </a:r>
            <a:r>
              <a:rPr sz="1600" spc="3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istediğiniz </a:t>
            </a:r>
            <a:r>
              <a:rPr sz="1600" dirty="0">
                <a:latin typeface="Arial"/>
                <a:cs typeface="Arial"/>
              </a:rPr>
              <a:t>dili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seçiniz.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Eğer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daha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önce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hesap </a:t>
            </a:r>
            <a:r>
              <a:rPr sz="1600" dirty="0">
                <a:latin typeface="Arial"/>
                <a:cs typeface="Arial"/>
              </a:rPr>
              <a:t>oluşturmadıysanız</a:t>
            </a:r>
            <a:r>
              <a:rPr sz="1600" spc="315" dirty="0">
                <a:latin typeface="Arial"/>
                <a:cs typeface="Arial"/>
              </a:rPr>
              <a:t>    </a:t>
            </a:r>
            <a:r>
              <a:rPr sz="1600" dirty="0">
                <a:latin typeface="Arial"/>
                <a:cs typeface="Arial"/>
              </a:rPr>
              <a:t>ilk</a:t>
            </a:r>
            <a:r>
              <a:rPr sz="1600" spc="320" dirty="0">
                <a:latin typeface="Arial"/>
                <a:cs typeface="Arial"/>
              </a:rPr>
              <a:t>    </a:t>
            </a:r>
            <a:r>
              <a:rPr sz="1600" spc="-10" dirty="0">
                <a:latin typeface="Arial"/>
                <a:cs typeface="Arial"/>
              </a:rPr>
              <a:t>girişinizde </a:t>
            </a:r>
            <a:r>
              <a:rPr sz="1600" dirty="0">
                <a:latin typeface="Arial"/>
                <a:cs typeface="Arial"/>
              </a:rPr>
              <a:t>seçtiğiniz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kullanıcı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adı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şifre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bundan </a:t>
            </a:r>
            <a:r>
              <a:rPr sz="1600" dirty="0">
                <a:latin typeface="Arial"/>
                <a:cs typeface="Arial"/>
              </a:rPr>
              <a:t>sonraki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girişlerinizde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geçerli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olacaktır.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7300" y="2302764"/>
            <a:ext cx="3055620" cy="70739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2710" marR="83185">
              <a:lnSpc>
                <a:spcPct val="100000"/>
              </a:lnSpc>
              <a:spcBef>
                <a:spcPts val="825"/>
              </a:spcBef>
              <a:tabLst>
                <a:tab pos="973455" algn="l"/>
                <a:tab pos="1483995" algn="l"/>
                <a:tab pos="1936750" algn="l"/>
              </a:tabLst>
            </a:pPr>
            <a:r>
              <a:rPr sz="1600" spc="-10" dirty="0">
                <a:latin typeface="Arial"/>
                <a:cs typeface="Arial"/>
              </a:rPr>
              <a:t>Ekranın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sağ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üst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köşesinden </a:t>
            </a:r>
            <a:r>
              <a:rPr sz="1600" dirty="0">
                <a:latin typeface="Arial"/>
                <a:cs typeface="Arial"/>
              </a:rPr>
              <a:t>arayüz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dilini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değiştirebilirsiniz.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8260">
              <a:lnSpc>
                <a:spcPct val="100000"/>
              </a:lnSpc>
              <a:spcBef>
                <a:spcPts val="95"/>
              </a:spcBef>
            </a:pPr>
            <a:r>
              <a:rPr dirty="0"/>
              <a:t>Rosetta</a:t>
            </a:r>
            <a:r>
              <a:rPr spc="-155" dirty="0"/>
              <a:t> </a:t>
            </a:r>
            <a:r>
              <a:rPr dirty="0"/>
              <a:t>Stone’a</a:t>
            </a:r>
            <a:r>
              <a:rPr spc="-175" dirty="0"/>
              <a:t> </a:t>
            </a:r>
            <a:r>
              <a:rPr spc="-10" dirty="0"/>
              <a:t>Bağlanma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43455" y="865632"/>
            <a:ext cx="9149080" cy="5842000"/>
            <a:chOff x="1743455" y="865632"/>
            <a:chExt cx="9149080" cy="5842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5" y="865632"/>
              <a:ext cx="9148572" cy="5841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19088" y="3787139"/>
              <a:ext cx="3550920" cy="539750"/>
            </a:xfrm>
            <a:custGeom>
              <a:avLst/>
              <a:gdLst/>
              <a:ahLst/>
              <a:cxnLst/>
              <a:rect l="l" t="t" r="r" b="b"/>
              <a:pathLst>
                <a:path w="3550920" h="539750">
                  <a:moveTo>
                    <a:pt x="3550919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3550919" y="539495"/>
                  </a:lnTo>
                  <a:lnTo>
                    <a:pt x="355091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19088" y="3787139"/>
              <a:ext cx="3550920" cy="539750"/>
            </a:xfrm>
            <a:custGeom>
              <a:avLst/>
              <a:gdLst/>
              <a:ahLst/>
              <a:cxnLst/>
              <a:rect l="l" t="t" r="r" b="b"/>
              <a:pathLst>
                <a:path w="3550920" h="539750">
                  <a:moveTo>
                    <a:pt x="0" y="539495"/>
                  </a:moveTo>
                  <a:lnTo>
                    <a:pt x="3550919" y="539495"/>
                  </a:lnTo>
                  <a:lnTo>
                    <a:pt x="3550919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98082" y="3797046"/>
            <a:ext cx="33928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“Launch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Rosetta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Stone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Foundations” </a:t>
            </a:r>
            <a:r>
              <a:rPr sz="1600" dirty="0">
                <a:latin typeface="Arial"/>
                <a:cs typeface="Arial"/>
              </a:rPr>
              <a:t>bağlantısına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tıklayınız.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5303" y="3302508"/>
            <a:ext cx="1579880" cy="519430"/>
          </a:xfrm>
          <a:custGeom>
            <a:avLst/>
            <a:gdLst/>
            <a:ahLst/>
            <a:cxnLst/>
            <a:rect l="l" t="t" r="r" b="b"/>
            <a:pathLst>
              <a:path w="1579879" h="519429">
                <a:moveTo>
                  <a:pt x="1406734" y="464191"/>
                </a:moveTo>
                <a:lnTo>
                  <a:pt x="1390777" y="519048"/>
                </a:lnTo>
                <a:lnTo>
                  <a:pt x="1579372" y="484631"/>
                </a:lnTo>
                <a:lnTo>
                  <a:pt x="1565918" y="472185"/>
                </a:lnTo>
                <a:lnTo>
                  <a:pt x="1434211" y="472185"/>
                </a:lnTo>
                <a:lnTo>
                  <a:pt x="1406734" y="464191"/>
                </a:lnTo>
                <a:close/>
              </a:path>
              <a:path w="1579879" h="519429">
                <a:moveTo>
                  <a:pt x="1422688" y="409349"/>
                </a:moveTo>
                <a:lnTo>
                  <a:pt x="1406734" y="464191"/>
                </a:lnTo>
                <a:lnTo>
                  <a:pt x="1434211" y="472185"/>
                </a:lnTo>
                <a:lnTo>
                  <a:pt x="1450086" y="417321"/>
                </a:lnTo>
                <a:lnTo>
                  <a:pt x="1422688" y="409349"/>
                </a:lnTo>
                <a:close/>
              </a:path>
              <a:path w="1579879" h="519429">
                <a:moveTo>
                  <a:pt x="1438655" y="354456"/>
                </a:moveTo>
                <a:lnTo>
                  <a:pt x="1422688" y="409349"/>
                </a:lnTo>
                <a:lnTo>
                  <a:pt x="1450086" y="417321"/>
                </a:lnTo>
                <a:lnTo>
                  <a:pt x="1434211" y="472185"/>
                </a:lnTo>
                <a:lnTo>
                  <a:pt x="1565918" y="472185"/>
                </a:lnTo>
                <a:lnTo>
                  <a:pt x="1438655" y="354456"/>
                </a:lnTo>
                <a:close/>
              </a:path>
              <a:path w="1579879" h="519429">
                <a:moveTo>
                  <a:pt x="16001" y="0"/>
                </a:moveTo>
                <a:lnTo>
                  <a:pt x="0" y="54863"/>
                </a:lnTo>
                <a:lnTo>
                  <a:pt x="1406734" y="464191"/>
                </a:lnTo>
                <a:lnTo>
                  <a:pt x="1422688" y="409349"/>
                </a:lnTo>
                <a:lnTo>
                  <a:pt x="160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115">
              <a:lnSpc>
                <a:spcPct val="100000"/>
              </a:lnSpc>
              <a:spcBef>
                <a:spcPts val="95"/>
              </a:spcBef>
            </a:pPr>
            <a:r>
              <a:rPr dirty="0"/>
              <a:t>Mikrofon</a:t>
            </a:r>
            <a:r>
              <a:rPr spc="-180" dirty="0"/>
              <a:t> </a:t>
            </a:r>
            <a:r>
              <a:rPr dirty="0"/>
              <a:t>Kullanım</a:t>
            </a:r>
            <a:r>
              <a:rPr spc="-185" dirty="0"/>
              <a:t> </a:t>
            </a:r>
            <a:r>
              <a:rPr spc="-20" dirty="0"/>
              <a:t>İzni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1557818"/>
            <a:ext cx="11789664" cy="41815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38300" y="3429000"/>
            <a:ext cx="6041390" cy="1092835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425"/>
              </a:spcBef>
            </a:pPr>
            <a:r>
              <a:rPr sz="1600" dirty="0">
                <a:latin typeface="Arial"/>
                <a:cs typeface="Arial"/>
              </a:rPr>
              <a:t>“Allow”</a:t>
            </a:r>
            <a:r>
              <a:rPr sz="1600" spc="4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butonuna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tıklayarak</a:t>
            </a:r>
            <a:r>
              <a:rPr sz="1600" spc="5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Rosetta</a:t>
            </a:r>
            <a:r>
              <a:rPr sz="1600" spc="5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Stone’un</a:t>
            </a:r>
            <a:r>
              <a:rPr sz="1600" spc="55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mikrofonunuzu </a:t>
            </a:r>
            <a:r>
              <a:rPr sz="1600" dirty="0">
                <a:latin typeface="Arial"/>
                <a:cs typeface="Arial"/>
              </a:rPr>
              <a:t>kullanmasına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izin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veriniz.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Konuşma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telaffuz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içeren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alıştırmalar </a:t>
            </a:r>
            <a:r>
              <a:rPr sz="1600" dirty="0">
                <a:latin typeface="Arial"/>
                <a:cs typeface="Arial"/>
              </a:rPr>
              <a:t>için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mikrofon</a:t>
            </a:r>
            <a:r>
              <a:rPr sz="1600" spc="4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gerekmektedir.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Mikrofon</a:t>
            </a:r>
            <a:r>
              <a:rPr sz="1600" spc="4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bağlantısı</a:t>
            </a:r>
            <a:r>
              <a:rPr sz="1600" spc="4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olmadan</a:t>
            </a:r>
            <a:r>
              <a:rPr sz="1600" spc="4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bu </a:t>
            </a:r>
            <a:r>
              <a:rPr sz="1600" dirty="0">
                <a:latin typeface="Arial"/>
                <a:cs typeface="Arial"/>
              </a:rPr>
              <a:t>alıştırmalar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yapılamamaktadır.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3527" y="2616580"/>
            <a:ext cx="924560" cy="813435"/>
          </a:xfrm>
          <a:custGeom>
            <a:avLst/>
            <a:gdLst/>
            <a:ahLst/>
            <a:cxnLst/>
            <a:rect l="l" t="t" r="r" b="b"/>
            <a:pathLst>
              <a:path w="924560" h="813435">
                <a:moveTo>
                  <a:pt x="776374" y="721805"/>
                </a:moveTo>
                <a:lnTo>
                  <a:pt x="738759" y="764794"/>
                </a:lnTo>
                <a:lnTo>
                  <a:pt x="924306" y="813181"/>
                </a:lnTo>
                <a:lnTo>
                  <a:pt x="894614" y="740664"/>
                </a:lnTo>
                <a:lnTo>
                  <a:pt x="797941" y="740664"/>
                </a:lnTo>
                <a:lnTo>
                  <a:pt x="776374" y="721805"/>
                </a:lnTo>
                <a:close/>
              </a:path>
              <a:path w="924560" h="813435">
                <a:moveTo>
                  <a:pt x="814009" y="678793"/>
                </a:moveTo>
                <a:lnTo>
                  <a:pt x="776374" y="721805"/>
                </a:lnTo>
                <a:lnTo>
                  <a:pt x="797941" y="740664"/>
                </a:lnTo>
                <a:lnTo>
                  <a:pt x="835533" y="697611"/>
                </a:lnTo>
                <a:lnTo>
                  <a:pt x="814009" y="678793"/>
                </a:lnTo>
                <a:close/>
              </a:path>
              <a:path w="924560" h="813435">
                <a:moveTo>
                  <a:pt x="851662" y="635762"/>
                </a:moveTo>
                <a:lnTo>
                  <a:pt x="814009" y="678793"/>
                </a:lnTo>
                <a:lnTo>
                  <a:pt x="835533" y="697611"/>
                </a:lnTo>
                <a:lnTo>
                  <a:pt x="797941" y="740664"/>
                </a:lnTo>
                <a:lnTo>
                  <a:pt x="894614" y="740664"/>
                </a:lnTo>
                <a:lnTo>
                  <a:pt x="851662" y="635762"/>
                </a:lnTo>
                <a:close/>
              </a:path>
              <a:path w="924560" h="813435">
                <a:moveTo>
                  <a:pt x="37592" y="0"/>
                </a:moveTo>
                <a:lnTo>
                  <a:pt x="0" y="42926"/>
                </a:lnTo>
                <a:lnTo>
                  <a:pt x="776374" y="721805"/>
                </a:lnTo>
                <a:lnTo>
                  <a:pt x="814009" y="678793"/>
                </a:lnTo>
                <a:lnTo>
                  <a:pt x="3759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7360">
              <a:lnSpc>
                <a:spcPct val="100000"/>
              </a:lnSpc>
              <a:spcBef>
                <a:spcPts val="95"/>
              </a:spcBef>
            </a:pPr>
            <a:r>
              <a:rPr dirty="0"/>
              <a:t>Kurs</a:t>
            </a:r>
            <a:r>
              <a:rPr spc="-140" dirty="0"/>
              <a:t> </a:t>
            </a:r>
            <a:r>
              <a:rPr dirty="0"/>
              <a:t>(Müfredat)</a:t>
            </a:r>
            <a:r>
              <a:rPr spc="-125" dirty="0"/>
              <a:t> </a:t>
            </a:r>
            <a:r>
              <a:rPr spc="-10" dirty="0"/>
              <a:t>Seçimi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181100"/>
            <a:ext cx="11817096" cy="5494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46392" y="3304032"/>
            <a:ext cx="5058410" cy="156083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355"/>
              </a:spcBef>
            </a:pPr>
            <a:r>
              <a:rPr sz="1600" dirty="0">
                <a:latin typeface="Arial"/>
                <a:cs typeface="Arial"/>
              </a:rPr>
              <a:t>Seçtiğiniz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dil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için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çalışmak</a:t>
            </a:r>
            <a:r>
              <a:rPr sz="1600" spc="26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istediğiniz</a:t>
            </a:r>
            <a:r>
              <a:rPr sz="1600" spc="27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müfredatı </a:t>
            </a:r>
            <a:r>
              <a:rPr sz="1600" dirty="0">
                <a:latin typeface="Arial"/>
                <a:cs typeface="Arial"/>
              </a:rPr>
              <a:t>belirleyiniz.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Alıştırmaların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dağılımı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seçiminize</a:t>
            </a:r>
            <a:r>
              <a:rPr sz="1600" spc="95" dirty="0">
                <a:latin typeface="Arial"/>
                <a:cs typeface="Arial"/>
              </a:rPr>
              <a:t>  </a:t>
            </a:r>
            <a:r>
              <a:rPr sz="1600" spc="-20" dirty="0">
                <a:latin typeface="Arial"/>
                <a:cs typeface="Arial"/>
              </a:rPr>
              <a:t>göre </a:t>
            </a:r>
            <a:r>
              <a:rPr sz="1600" dirty="0">
                <a:latin typeface="Arial"/>
                <a:cs typeface="Arial"/>
              </a:rPr>
              <a:t>yapılacaktır.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Örneğin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“Standard”</a:t>
            </a:r>
            <a:r>
              <a:rPr sz="1600" spc="10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seçeneğinde</a:t>
            </a:r>
            <a:r>
              <a:rPr sz="1600" spc="100" dirty="0">
                <a:latin typeface="Arial"/>
                <a:cs typeface="Arial"/>
              </a:rPr>
              <a:t>  </a:t>
            </a:r>
            <a:r>
              <a:rPr sz="1600" spc="-25" dirty="0">
                <a:latin typeface="Arial"/>
                <a:cs typeface="Arial"/>
              </a:rPr>
              <a:t>tüm </a:t>
            </a:r>
            <a:r>
              <a:rPr sz="1600" dirty="0">
                <a:latin typeface="Arial"/>
                <a:cs typeface="Arial"/>
              </a:rPr>
              <a:t>yeteneklerden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(Okuma,Yazma,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Konuşma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Dinleme) </a:t>
            </a:r>
            <a:r>
              <a:rPr sz="1600" dirty="0">
                <a:latin typeface="Arial"/>
                <a:cs typeface="Arial"/>
              </a:rPr>
              <a:t>eşit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miktarda</a:t>
            </a:r>
            <a:r>
              <a:rPr sz="1600" spc="8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alıştırma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olacaktır.</a:t>
            </a:r>
            <a:r>
              <a:rPr sz="1600" spc="9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“Apply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Changes” </a:t>
            </a:r>
            <a:r>
              <a:rPr sz="1600" dirty="0">
                <a:latin typeface="Arial"/>
                <a:cs typeface="Arial"/>
              </a:rPr>
              <a:t>butonuna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tıklayarak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seçiminizi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tamamlayınız.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9965" y="4084320"/>
            <a:ext cx="885190" cy="1910714"/>
          </a:xfrm>
          <a:custGeom>
            <a:avLst/>
            <a:gdLst/>
            <a:ahLst/>
            <a:cxnLst/>
            <a:rect l="l" t="t" r="r" b="b"/>
            <a:pathLst>
              <a:path w="885190" h="1910714">
                <a:moveTo>
                  <a:pt x="780676" y="144802"/>
                </a:moveTo>
                <a:lnTo>
                  <a:pt x="0" y="1887029"/>
                </a:lnTo>
                <a:lnTo>
                  <a:pt x="52070" y="1910397"/>
                </a:lnTo>
                <a:lnTo>
                  <a:pt x="832761" y="168138"/>
                </a:lnTo>
                <a:lnTo>
                  <a:pt x="780676" y="144802"/>
                </a:lnTo>
                <a:close/>
              </a:path>
              <a:path w="885190" h="1910714">
                <a:moveTo>
                  <a:pt x="881847" y="118744"/>
                </a:moveTo>
                <a:lnTo>
                  <a:pt x="792353" y="118744"/>
                </a:lnTo>
                <a:lnTo>
                  <a:pt x="844423" y="142112"/>
                </a:lnTo>
                <a:lnTo>
                  <a:pt x="832761" y="168138"/>
                </a:lnTo>
                <a:lnTo>
                  <a:pt x="884936" y="191515"/>
                </a:lnTo>
                <a:lnTo>
                  <a:pt x="881847" y="118744"/>
                </a:lnTo>
                <a:close/>
              </a:path>
              <a:path w="885190" h="1910714">
                <a:moveTo>
                  <a:pt x="792353" y="118744"/>
                </a:moveTo>
                <a:lnTo>
                  <a:pt x="780676" y="144802"/>
                </a:lnTo>
                <a:lnTo>
                  <a:pt x="832761" y="168138"/>
                </a:lnTo>
                <a:lnTo>
                  <a:pt x="844423" y="142112"/>
                </a:lnTo>
                <a:lnTo>
                  <a:pt x="792353" y="118744"/>
                </a:lnTo>
                <a:close/>
              </a:path>
              <a:path w="885190" h="1910714">
                <a:moveTo>
                  <a:pt x="876808" y="0"/>
                </a:moveTo>
                <a:lnTo>
                  <a:pt x="728471" y="121411"/>
                </a:lnTo>
                <a:lnTo>
                  <a:pt x="780676" y="144802"/>
                </a:lnTo>
                <a:lnTo>
                  <a:pt x="792353" y="118744"/>
                </a:lnTo>
                <a:lnTo>
                  <a:pt x="881847" y="118744"/>
                </a:lnTo>
                <a:lnTo>
                  <a:pt x="87680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55085">
              <a:lnSpc>
                <a:spcPct val="100000"/>
              </a:lnSpc>
              <a:spcBef>
                <a:spcPts val="95"/>
              </a:spcBef>
            </a:pPr>
            <a:r>
              <a:rPr dirty="0"/>
              <a:t>Ünite</a:t>
            </a:r>
            <a:r>
              <a:rPr spc="-75" dirty="0"/>
              <a:t> </a:t>
            </a:r>
            <a:r>
              <a:rPr dirty="0"/>
              <a:t>ve</a:t>
            </a:r>
            <a:r>
              <a:rPr spc="-70" dirty="0"/>
              <a:t> </a:t>
            </a:r>
            <a:r>
              <a:rPr spc="-10" dirty="0"/>
              <a:t>Dersler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7472" y="836422"/>
            <a:ext cx="11613515" cy="5944235"/>
            <a:chOff x="347472" y="836422"/>
            <a:chExt cx="11613515" cy="5944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2" y="1301494"/>
              <a:ext cx="11497056" cy="54787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73068" y="842772"/>
              <a:ext cx="7981315" cy="1466215"/>
            </a:xfrm>
            <a:custGeom>
              <a:avLst/>
              <a:gdLst/>
              <a:ahLst/>
              <a:cxnLst/>
              <a:rect l="l" t="t" r="r" b="b"/>
              <a:pathLst>
                <a:path w="7981315" h="1466214">
                  <a:moveTo>
                    <a:pt x="7981188" y="0"/>
                  </a:moveTo>
                  <a:lnTo>
                    <a:pt x="0" y="0"/>
                  </a:lnTo>
                  <a:lnTo>
                    <a:pt x="0" y="1466088"/>
                  </a:lnTo>
                  <a:lnTo>
                    <a:pt x="7981188" y="1466088"/>
                  </a:lnTo>
                  <a:lnTo>
                    <a:pt x="798118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3068" y="842772"/>
              <a:ext cx="7981315" cy="1466215"/>
            </a:xfrm>
            <a:custGeom>
              <a:avLst/>
              <a:gdLst/>
              <a:ahLst/>
              <a:cxnLst/>
              <a:rect l="l" t="t" r="r" b="b"/>
              <a:pathLst>
                <a:path w="7981315" h="1466214">
                  <a:moveTo>
                    <a:pt x="0" y="1466088"/>
                  </a:moveTo>
                  <a:lnTo>
                    <a:pt x="7981188" y="1466088"/>
                  </a:lnTo>
                  <a:lnTo>
                    <a:pt x="7981188" y="0"/>
                  </a:lnTo>
                  <a:lnTo>
                    <a:pt x="0" y="0"/>
                  </a:lnTo>
                  <a:lnTo>
                    <a:pt x="0" y="1466088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52061" y="949579"/>
            <a:ext cx="78270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Karşınıza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ünite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ekranı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gelecektir.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“Start”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butonu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ile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“Core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Lesson”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olarak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adlandırılan 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aktiviteleri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içeren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bölümden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başlayabilirsiniz.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Eğer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isterseniz,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yine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ilgili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alıştırmaya </a:t>
            </a:r>
            <a:r>
              <a:rPr sz="1600" dirty="0">
                <a:latin typeface="Arial"/>
                <a:cs typeface="Arial"/>
              </a:rPr>
              <a:t>ait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“Start”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butonunu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kullanarak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telaffuz,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kelime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ya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gramer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gibi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odaklı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aktiviteleri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tamamlayabilirsiniz.</a:t>
            </a:r>
            <a:r>
              <a:rPr sz="1600" spc="4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Sol</a:t>
            </a:r>
            <a:r>
              <a:rPr sz="1600" spc="4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üstteki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“Show</a:t>
            </a:r>
            <a:r>
              <a:rPr sz="1600" spc="48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Menu”</a:t>
            </a:r>
            <a:r>
              <a:rPr sz="1600" spc="4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ise</a:t>
            </a:r>
            <a:r>
              <a:rPr sz="1600" spc="48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tüm</a:t>
            </a:r>
            <a:r>
              <a:rPr sz="1600" spc="4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üniteleri</a:t>
            </a:r>
            <a:r>
              <a:rPr sz="1600" spc="4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listeleyebileceğiniz </a:t>
            </a:r>
            <a:r>
              <a:rPr sz="1600" dirty="0">
                <a:latin typeface="Arial"/>
                <a:cs typeface="Arial"/>
              </a:rPr>
              <a:t>ekranı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açacaktır.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“Show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Menu”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butonuna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tıklayınız.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0024" y="1925573"/>
            <a:ext cx="5419725" cy="2022475"/>
          </a:xfrm>
          <a:custGeom>
            <a:avLst/>
            <a:gdLst/>
            <a:ahLst/>
            <a:cxnLst/>
            <a:rect l="l" t="t" r="r" b="b"/>
            <a:pathLst>
              <a:path w="5419725" h="2022475">
                <a:moveTo>
                  <a:pt x="821690" y="56388"/>
                </a:moveTo>
                <a:lnTo>
                  <a:pt x="811911" y="0"/>
                </a:lnTo>
                <a:lnTo>
                  <a:pt x="163995" y="112712"/>
                </a:lnTo>
                <a:lnTo>
                  <a:pt x="154178" y="56388"/>
                </a:lnTo>
                <a:lnTo>
                  <a:pt x="0" y="170180"/>
                </a:lnTo>
                <a:lnTo>
                  <a:pt x="183642" y="225298"/>
                </a:lnTo>
                <a:lnTo>
                  <a:pt x="174663" y="173863"/>
                </a:lnTo>
                <a:lnTo>
                  <a:pt x="173812" y="168973"/>
                </a:lnTo>
                <a:lnTo>
                  <a:pt x="821690" y="56388"/>
                </a:lnTo>
                <a:close/>
              </a:path>
              <a:path w="5419725" h="2022475">
                <a:moveTo>
                  <a:pt x="5419725" y="1998853"/>
                </a:moveTo>
                <a:lnTo>
                  <a:pt x="5399506" y="1977771"/>
                </a:lnTo>
                <a:lnTo>
                  <a:pt x="5287137" y="1860550"/>
                </a:lnTo>
                <a:lnTo>
                  <a:pt x="5267909" y="1914359"/>
                </a:lnTo>
                <a:lnTo>
                  <a:pt x="4732528" y="1723390"/>
                </a:lnTo>
                <a:lnTo>
                  <a:pt x="4713224" y="1777238"/>
                </a:lnTo>
                <a:lnTo>
                  <a:pt x="5248681" y="1968182"/>
                </a:lnTo>
                <a:lnTo>
                  <a:pt x="5229479" y="2021967"/>
                </a:lnTo>
                <a:lnTo>
                  <a:pt x="5419725" y="199885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37355">
              <a:lnSpc>
                <a:spcPct val="100000"/>
              </a:lnSpc>
              <a:spcBef>
                <a:spcPts val="95"/>
              </a:spcBef>
            </a:pPr>
            <a:r>
              <a:rPr dirty="0"/>
              <a:t>Tüm</a:t>
            </a:r>
            <a:r>
              <a:rPr spc="-100" dirty="0"/>
              <a:t> </a:t>
            </a:r>
            <a:r>
              <a:rPr spc="-10" dirty="0"/>
              <a:t>Üniteler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2875"/>
            <a:ext cx="12191999" cy="57439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3688" y="2770632"/>
            <a:ext cx="5175885" cy="913130"/>
          </a:xfrm>
          <a:prstGeom prst="rect">
            <a:avLst/>
          </a:prstGeom>
          <a:solidFill>
            <a:srgbClr val="DAE2F3"/>
          </a:solidFill>
          <a:ln w="12700">
            <a:solidFill>
              <a:srgbClr val="001F5F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0805" marR="82550" algn="just">
              <a:lnSpc>
                <a:spcPct val="100000"/>
              </a:lnSpc>
              <a:spcBef>
                <a:spcPts val="680"/>
              </a:spcBef>
            </a:pPr>
            <a:r>
              <a:rPr sz="1600" dirty="0">
                <a:latin typeface="Arial"/>
                <a:cs typeface="Arial"/>
              </a:rPr>
              <a:t>İstediğiniz</a:t>
            </a:r>
            <a:r>
              <a:rPr sz="1600" spc="19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herhangi</a:t>
            </a:r>
            <a:r>
              <a:rPr sz="1600" spc="2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bir</a:t>
            </a:r>
            <a:r>
              <a:rPr sz="1600" spc="19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üniteyi</a:t>
            </a:r>
            <a:r>
              <a:rPr sz="1600" spc="20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seçerek</a:t>
            </a:r>
            <a:r>
              <a:rPr sz="1600" spc="20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çalışmaya </a:t>
            </a:r>
            <a:r>
              <a:rPr sz="1600" dirty="0">
                <a:latin typeface="Arial"/>
                <a:cs typeface="Arial"/>
              </a:rPr>
              <a:t>başlayabilirsiniz.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Her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ünite,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seviye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demektir.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Dil </a:t>
            </a:r>
            <a:r>
              <a:rPr sz="1600" dirty="0">
                <a:latin typeface="Arial"/>
                <a:cs typeface="Arial"/>
              </a:rPr>
              <a:t>düzeyinize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göre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istediğiniz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üniteyi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seçiniz.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2646" y="2225039"/>
            <a:ext cx="275590" cy="557530"/>
          </a:xfrm>
          <a:custGeom>
            <a:avLst/>
            <a:gdLst/>
            <a:ahLst/>
            <a:cxnLst/>
            <a:rect l="l" t="t" r="r" b="b"/>
            <a:pathLst>
              <a:path w="275589" h="557530">
                <a:moveTo>
                  <a:pt x="104581" y="145528"/>
                </a:moveTo>
                <a:lnTo>
                  <a:pt x="52285" y="168461"/>
                </a:lnTo>
                <a:lnTo>
                  <a:pt x="223138" y="557402"/>
                </a:lnTo>
                <a:lnTo>
                  <a:pt x="275463" y="534415"/>
                </a:lnTo>
                <a:lnTo>
                  <a:pt x="104581" y="145528"/>
                </a:lnTo>
                <a:close/>
              </a:path>
              <a:path w="275589" h="557530">
                <a:moveTo>
                  <a:pt x="9525" y="0"/>
                </a:moveTo>
                <a:lnTo>
                  <a:pt x="0" y="191388"/>
                </a:lnTo>
                <a:lnTo>
                  <a:pt x="52285" y="168461"/>
                </a:lnTo>
                <a:lnTo>
                  <a:pt x="40766" y="142239"/>
                </a:lnTo>
                <a:lnTo>
                  <a:pt x="93090" y="119380"/>
                </a:lnTo>
                <a:lnTo>
                  <a:pt x="153152" y="119380"/>
                </a:lnTo>
                <a:lnTo>
                  <a:pt x="9525" y="0"/>
                </a:lnTo>
                <a:close/>
              </a:path>
              <a:path w="275589" h="557530">
                <a:moveTo>
                  <a:pt x="93090" y="119380"/>
                </a:moveTo>
                <a:lnTo>
                  <a:pt x="40766" y="142239"/>
                </a:lnTo>
                <a:lnTo>
                  <a:pt x="52285" y="168461"/>
                </a:lnTo>
                <a:lnTo>
                  <a:pt x="104581" y="145528"/>
                </a:lnTo>
                <a:lnTo>
                  <a:pt x="93090" y="119380"/>
                </a:lnTo>
                <a:close/>
              </a:path>
              <a:path w="275589" h="557530">
                <a:moveTo>
                  <a:pt x="153152" y="119380"/>
                </a:moveTo>
                <a:lnTo>
                  <a:pt x="93090" y="119380"/>
                </a:lnTo>
                <a:lnTo>
                  <a:pt x="104581" y="145528"/>
                </a:lnTo>
                <a:lnTo>
                  <a:pt x="156972" y="122555"/>
                </a:lnTo>
                <a:lnTo>
                  <a:pt x="153152" y="11938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937</Words>
  <Application>Microsoft Office PowerPoint</Application>
  <PresentationFormat>Widescreen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Rosetta Stone Bilgisayardan Erişim ve Kullanım Kılavuzu</vt:lpstr>
      <vt:lpstr>Kütüphanemiz tarafından ücretsiz olarak sağlanmaktadır!</vt:lpstr>
      <vt:lpstr>Rosetta Stone erişim adresi: https://search.ebscohost.com/login.aspx?authtype=ip,uid&amp;profile=rosetstone</vt:lpstr>
      <vt:lpstr>Giriş / Hesap Oluşturma</vt:lpstr>
      <vt:lpstr>Rosetta Stone’a Bağlanma</vt:lpstr>
      <vt:lpstr>Mikrofon Kullanım İzni</vt:lpstr>
      <vt:lpstr>Kurs (Müfredat) Seçimi</vt:lpstr>
      <vt:lpstr>Ünite ve Dersler</vt:lpstr>
      <vt:lpstr>Tüm Üniteler</vt:lpstr>
      <vt:lpstr>Dersler ve Aktiviteler</vt:lpstr>
      <vt:lpstr>Ses Tanıma</vt:lpstr>
      <vt:lpstr>Mikrofon Kurulumu</vt:lpstr>
      <vt:lpstr>Mikrofon Kurulumu</vt:lpstr>
      <vt:lpstr>Mikrofon Kurulumu</vt:lpstr>
      <vt:lpstr>Alıştırma Ekranı</vt:lpstr>
      <vt:lpstr>Ders Ekranı</vt:lpstr>
      <vt:lpstr>Öğrenme Süreciniz</vt:lpstr>
      <vt:lpstr>İçeriğin Tamamını Keşfet</vt:lpstr>
      <vt:lpstr>İçeriğin Tamamını Keşfet</vt:lpstr>
      <vt:lpstr>İçeriğin Tamamını Keşfet &gt; Hikayeler</vt:lpstr>
      <vt:lpstr>İçeriğin Tamamını Keşfet &gt; Konuşma Kılavuzları</vt:lpstr>
      <vt:lpstr>İçeriğin Tamamını Keşfet &gt; Sesli Rehber</vt:lpstr>
      <vt:lpstr>İçeriğin Tamamını Keşfet &gt; Alfabe</vt:lpstr>
      <vt:lpstr>Pullar – Kazanımlarım</vt:lpstr>
      <vt:lpstr>Yeni Bir Dil Seçimi ya da Birden Fazla Dil Öğrenme</vt:lpstr>
      <vt:lpstr>TEŞEKKÜRLER!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Ugurcan Ozkan</dc:creator>
  <cp:lastModifiedBy>Senem Arat</cp:lastModifiedBy>
  <cp:revision>3</cp:revision>
  <dcterms:created xsi:type="dcterms:W3CDTF">2023-12-15T08:37:27Z</dcterms:created>
  <dcterms:modified xsi:type="dcterms:W3CDTF">2025-01-02T06:33:59Z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2023-12-15T00:00:00Z</vt:filetime>
  </property>
  <property fmtid="{D5CDD505-2E9C-101B-9397-08002B2CF9AE}" pid="5" name="Producer">
    <vt:lpwstr>Microsoft® PowerPoint® for Microsoft 365</vt:lpwstr>
  </property>
</Properties>
</file>